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19"/>
  </p:notesMasterIdLst>
  <p:sldIdLst>
    <p:sldId id="398" r:id="rId2"/>
    <p:sldId id="397" r:id="rId3"/>
    <p:sldId id="408" r:id="rId4"/>
    <p:sldId id="399" r:id="rId5"/>
    <p:sldId id="410" r:id="rId6"/>
    <p:sldId id="400" r:id="rId7"/>
    <p:sldId id="411" r:id="rId8"/>
    <p:sldId id="401" r:id="rId9"/>
    <p:sldId id="412" r:id="rId10"/>
    <p:sldId id="402" r:id="rId11"/>
    <p:sldId id="413" r:id="rId12"/>
    <p:sldId id="403" r:id="rId13"/>
    <p:sldId id="414" r:id="rId14"/>
    <p:sldId id="404" r:id="rId15"/>
    <p:sldId id="415" r:id="rId16"/>
    <p:sldId id="405" r:id="rId17"/>
    <p:sldId id="40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529" autoAdjust="0"/>
  </p:normalViewPr>
  <p:slideViewPr>
    <p:cSldViewPr snapToGrid="0">
      <p:cViewPr varScale="1">
        <p:scale>
          <a:sx n="69" d="100"/>
          <a:sy n="69" d="100"/>
        </p:scale>
        <p:origin x="120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398761-DDFE-40D0-AC4A-9C1087C70C34}" type="datetimeFigureOut">
              <a:rPr lang="en-US" smtClean="0"/>
              <a:t>3/7/2024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FC7A78-E773-46A5-BA20-390D845795AB}" type="slidenum">
              <a:rPr lang="en-US" smtClean="0"/>
              <a:t>‹#›</a:t>
            </a:fld>
            <a:endParaRPr lang="en-US"/>
          </a:p>
        </p:txBody>
      </p:sp>
    </p:spTree>
    <p:extLst>
      <p:ext uri="{BB962C8B-B14F-4D97-AF65-F5344CB8AC3E}">
        <p14:creationId xmlns:p14="http://schemas.microsoft.com/office/powerpoint/2010/main" val="476157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16C770-EA97-4429-AABA-1A45E09F209F}" type="datetime1">
              <a:rPr lang="en-US" smtClean="0"/>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0BCB5717-F40D-40FD-A89A-4FCE9E3A692C}" type="slidenum">
              <a:rPr lang="en-US" smtClean="0"/>
              <a:t>‹#›</a:t>
            </a:fld>
            <a:endParaRPr lang="en-US"/>
          </a:p>
        </p:txBody>
      </p:sp>
    </p:spTree>
    <p:extLst>
      <p:ext uri="{BB962C8B-B14F-4D97-AF65-F5344CB8AC3E}">
        <p14:creationId xmlns:p14="http://schemas.microsoft.com/office/powerpoint/2010/main" val="2408989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83FF24-D731-4074-A1D3-4B3847D61EB3}" type="datetime1">
              <a:rPr lang="en-US" smtClean="0"/>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CB5717-F40D-40FD-A89A-4FCE9E3A692C}" type="slidenum">
              <a:rPr lang="en-US" smtClean="0"/>
              <a:t>‹#›</a:t>
            </a:fld>
            <a:endParaRPr lang="en-US"/>
          </a:p>
        </p:txBody>
      </p:sp>
    </p:spTree>
    <p:extLst>
      <p:ext uri="{BB962C8B-B14F-4D97-AF65-F5344CB8AC3E}">
        <p14:creationId xmlns:p14="http://schemas.microsoft.com/office/powerpoint/2010/main" val="1474340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0CE8B4-98A8-46D7-A608-676DB817488C}" type="datetime1">
              <a:rPr lang="en-US" smtClean="0"/>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CB5717-F40D-40FD-A89A-4FCE9E3A692C}" type="slidenum">
              <a:rPr lang="en-US" smtClean="0"/>
              <a:t>‹#›</a:t>
            </a:fld>
            <a:endParaRPr lang="en-US"/>
          </a:p>
        </p:txBody>
      </p:sp>
    </p:spTree>
    <p:extLst>
      <p:ext uri="{BB962C8B-B14F-4D97-AF65-F5344CB8AC3E}">
        <p14:creationId xmlns:p14="http://schemas.microsoft.com/office/powerpoint/2010/main" val="2543951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676C0B-9609-4486-974A-AB58E8FB7B1C}" type="datetime1">
              <a:rPr lang="en-US" smtClean="0"/>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CB5717-F40D-40FD-A89A-4FCE9E3A692C}" type="slidenum">
              <a:rPr lang="en-US" smtClean="0"/>
              <a:t>‹#›</a:t>
            </a:fld>
            <a:endParaRPr lang="en-US"/>
          </a:p>
        </p:txBody>
      </p:sp>
    </p:spTree>
    <p:extLst>
      <p:ext uri="{BB962C8B-B14F-4D97-AF65-F5344CB8AC3E}">
        <p14:creationId xmlns:p14="http://schemas.microsoft.com/office/powerpoint/2010/main" val="654008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5FB9EDA-69C0-4E25-90A2-E9ED2E831158}" type="datetime1">
              <a:rPr lang="en-US" smtClean="0"/>
              <a:t>3/7/2024</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0BCB5717-F40D-40FD-A89A-4FCE9E3A692C}" type="slidenum">
              <a:rPr lang="en-US" smtClean="0"/>
              <a:t>‹#›</a:t>
            </a:fld>
            <a:endParaRPr lang="en-US"/>
          </a:p>
        </p:txBody>
      </p:sp>
    </p:spTree>
    <p:extLst>
      <p:ext uri="{BB962C8B-B14F-4D97-AF65-F5344CB8AC3E}">
        <p14:creationId xmlns:p14="http://schemas.microsoft.com/office/powerpoint/2010/main" val="33758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6CD4B7-B1EC-4F6D-AAF2-736C3C12BC38}" type="datetime1">
              <a:rPr lang="en-US" smtClean="0"/>
              <a:t>3/7/2024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CB5717-F40D-40FD-A89A-4FCE9E3A692C}" type="slidenum">
              <a:rPr lang="en-US" smtClean="0"/>
              <a:t>‹#›</a:t>
            </a:fld>
            <a:endParaRPr lang="en-US"/>
          </a:p>
        </p:txBody>
      </p:sp>
    </p:spTree>
    <p:extLst>
      <p:ext uri="{BB962C8B-B14F-4D97-AF65-F5344CB8AC3E}">
        <p14:creationId xmlns:p14="http://schemas.microsoft.com/office/powerpoint/2010/main" val="584460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A4CA2E-A2E1-49C8-8A1A-76151E8F21C5}" type="datetime1">
              <a:rPr lang="en-US" smtClean="0"/>
              <a:t>3/7/2024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CB5717-F40D-40FD-A89A-4FCE9E3A692C}" type="slidenum">
              <a:rPr lang="en-US" smtClean="0"/>
              <a:t>‹#›</a:t>
            </a:fld>
            <a:endParaRPr lang="en-US"/>
          </a:p>
        </p:txBody>
      </p:sp>
    </p:spTree>
    <p:extLst>
      <p:ext uri="{BB962C8B-B14F-4D97-AF65-F5344CB8AC3E}">
        <p14:creationId xmlns:p14="http://schemas.microsoft.com/office/powerpoint/2010/main" val="3300853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BA3486-0D5E-41A1-95BB-F9BE60E32FAD}" type="datetime1">
              <a:rPr lang="en-US" smtClean="0"/>
              <a:t>3/7/2024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CB5717-F40D-40FD-A89A-4FCE9E3A692C}" type="slidenum">
              <a:rPr lang="en-US" smtClean="0"/>
              <a:t>‹#›</a:t>
            </a:fld>
            <a:endParaRPr lang="en-US"/>
          </a:p>
        </p:txBody>
      </p:sp>
    </p:spTree>
    <p:extLst>
      <p:ext uri="{BB962C8B-B14F-4D97-AF65-F5344CB8AC3E}">
        <p14:creationId xmlns:p14="http://schemas.microsoft.com/office/powerpoint/2010/main" val="2731625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7D56CB-ADE5-40E1-AA38-B86C0A1ACE8A}" type="datetime1">
              <a:rPr lang="en-US" smtClean="0"/>
              <a:t>3/7/2024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CB5717-F40D-40FD-A89A-4FCE9E3A692C}" type="slidenum">
              <a:rPr lang="en-US" smtClean="0"/>
              <a:t>‹#›</a:t>
            </a:fld>
            <a:endParaRPr lang="en-US"/>
          </a:p>
        </p:txBody>
      </p:sp>
    </p:spTree>
    <p:extLst>
      <p:ext uri="{BB962C8B-B14F-4D97-AF65-F5344CB8AC3E}">
        <p14:creationId xmlns:p14="http://schemas.microsoft.com/office/powerpoint/2010/main" val="342471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E0003E-87AA-4383-B55A-089B45DA32C0}" type="datetime1">
              <a:rPr lang="en-US" smtClean="0"/>
              <a:t>3/7/2024</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BCB5717-F40D-40FD-A89A-4FCE9E3A692C}" type="slidenum">
              <a:rPr lang="en-US" smtClean="0"/>
              <a:t>‹#›</a:t>
            </a:fld>
            <a:endParaRPr lang="en-US"/>
          </a:p>
        </p:txBody>
      </p:sp>
    </p:spTree>
    <p:extLst>
      <p:ext uri="{BB962C8B-B14F-4D97-AF65-F5344CB8AC3E}">
        <p14:creationId xmlns:p14="http://schemas.microsoft.com/office/powerpoint/2010/main" val="3649945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CE5608-2723-40B0-82AC-4A09AB752464}" type="datetime1">
              <a:rPr lang="en-US" smtClean="0"/>
              <a:t>3/7/2024</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BCB5717-F40D-40FD-A89A-4FCE9E3A692C}" type="slidenum">
              <a:rPr lang="en-US" smtClean="0"/>
              <a:t>‹#›</a:t>
            </a:fld>
            <a:endParaRPr lang="en-US"/>
          </a:p>
        </p:txBody>
      </p:sp>
    </p:spTree>
    <p:extLst>
      <p:ext uri="{BB962C8B-B14F-4D97-AF65-F5344CB8AC3E}">
        <p14:creationId xmlns:p14="http://schemas.microsoft.com/office/powerpoint/2010/main" val="3318650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D785AED-54EE-4407-9ED3-CDAF2A559752}" type="datetime1">
              <a:rPr lang="en-US" smtClean="0"/>
              <a:t>3/7/2024</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0BCB5717-F40D-40FD-A89A-4FCE9E3A692C}" type="slidenum">
              <a:rPr lang="en-US" smtClean="0"/>
              <a:t>‹#›</a:t>
            </a:fld>
            <a:endParaRPr lang="en-US"/>
          </a:p>
        </p:txBody>
      </p:sp>
    </p:spTree>
    <p:extLst>
      <p:ext uri="{BB962C8B-B14F-4D97-AF65-F5344CB8AC3E}">
        <p14:creationId xmlns:p14="http://schemas.microsoft.com/office/powerpoint/2010/main" val="298465075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superannotate.com/blog/image-segmentation-for-machine-learning"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neptune.ai/blog/image-segmentation"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towardsdatascience.com/deep-image-quality-assessment-30ad71641fac"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analog.com/media/en/technical-documentation/dsp-book/dsp_book_Ch27.pdf" TargetMode="External"/><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owardsdatascience.com/everything-you-ever-wanted-to-know-about-computer-vision-heres-a-look-why-it-s-so-awesome-e8a58dfb641e"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imageprocessingplace.com/root_files_V3/image_databases.ht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0A43E-1DAC-630E-73AB-9E2E169911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652C7C-01F9-89F9-5F8D-9AC582919945}"/>
              </a:ext>
            </a:extLst>
          </p:cNvPr>
          <p:cNvSpPr>
            <a:spLocks noGrp="1"/>
          </p:cNvSpPr>
          <p:nvPr>
            <p:ph type="ctrTitle"/>
          </p:nvPr>
        </p:nvSpPr>
        <p:spPr/>
        <p:txBody>
          <a:bodyPr/>
          <a:lstStyle/>
          <a:p>
            <a:r>
              <a:rPr lang="en-US" sz="6600" dirty="0"/>
              <a:t>Advances in Computer Vision and Image/Video Processing </a:t>
            </a:r>
          </a:p>
        </p:txBody>
      </p:sp>
      <p:sp>
        <p:nvSpPr>
          <p:cNvPr id="3" name="Subtitle 2">
            <a:extLst>
              <a:ext uri="{FF2B5EF4-FFF2-40B4-BE49-F238E27FC236}">
                <a16:creationId xmlns:a16="http://schemas.microsoft.com/office/drawing/2014/main" id="{580BEB48-ADB3-6FE0-C60B-458F2A9B299F}"/>
              </a:ext>
            </a:extLst>
          </p:cNvPr>
          <p:cNvSpPr>
            <a:spLocks noGrp="1"/>
          </p:cNvSpPr>
          <p:nvPr>
            <p:ph type="subTitle" idx="1"/>
          </p:nvPr>
        </p:nvSpPr>
        <p:spPr>
          <a:xfrm>
            <a:off x="3968719" y="5105280"/>
            <a:ext cx="4132642" cy="474373"/>
          </a:xfrm>
        </p:spPr>
        <p:txBody>
          <a:bodyPr/>
          <a:lstStyle/>
          <a:p>
            <a:pPr algn="ctr"/>
            <a:r>
              <a:rPr lang="it-IT" dirty="0"/>
              <a:t>Tushar Shinde</a:t>
            </a:r>
            <a:endParaRPr lang="en-US" dirty="0"/>
          </a:p>
        </p:txBody>
      </p:sp>
      <p:sp>
        <p:nvSpPr>
          <p:cNvPr id="7" name="Subtitle 2">
            <a:extLst>
              <a:ext uri="{FF2B5EF4-FFF2-40B4-BE49-F238E27FC236}">
                <a16:creationId xmlns:a16="http://schemas.microsoft.com/office/drawing/2014/main" id="{17BE4BA4-9B64-C43B-D797-8C230122960E}"/>
              </a:ext>
            </a:extLst>
          </p:cNvPr>
          <p:cNvSpPr txBox="1">
            <a:spLocks/>
          </p:cNvSpPr>
          <p:nvPr/>
        </p:nvSpPr>
        <p:spPr>
          <a:xfrm>
            <a:off x="2150364" y="588805"/>
            <a:ext cx="7891272" cy="45341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gn="ctr"/>
            <a:r>
              <a:rPr lang="it-IT" dirty="0"/>
              <a:t>A Short-term course on</a:t>
            </a:r>
            <a:endParaRPr lang="en-US" dirty="0"/>
          </a:p>
        </p:txBody>
      </p:sp>
      <p:pic>
        <p:nvPicPr>
          <p:cNvPr id="1026" name="Picture 3">
            <a:extLst>
              <a:ext uri="{FF2B5EF4-FFF2-40B4-BE49-F238E27FC236}">
                <a16:creationId xmlns:a16="http://schemas.microsoft.com/office/drawing/2014/main" id="{FBB3CE83-A588-F50E-E070-2726882730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9601" b="28960"/>
          <a:stretch>
            <a:fillRect/>
          </a:stretch>
        </p:blipFill>
        <p:spPr bwMode="auto">
          <a:xfrm>
            <a:off x="4682490" y="5579653"/>
            <a:ext cx="270510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ubtitle 2">
            <a:extLst>
              <a:ext uri="{FF2B5EF4-FFF2-40B4-BE49-F238E27FC236}">
                <a16:creationId xmlns:a16="http://schemas.microsoft.com/office/drawing/2014/main" id="{A4D12AE6-0377-E937-8C0F-0DC7BE3618BE}"/>
              </a:ext>
            </a:extLst>
          </p:cNvPr>
          <p:cNvSpPr txBox="1">
            <a:spLocks/>
          </p:cNvSpPr>
          <p:nvPr/>
        </p:nvSpPr>
        <p:spPr>
          <a:xfrm>
            <a:off x="3968719" y="4393720"/>
            <a:ext cx="4132642" cy="4743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gn="ctr"/>
            <a:r>
              <a:rPr lang="it-IT" dirty="0"/>
              <a:t>February 26 – March 7, 2024</a:t>
            </a:r>
            <a:endParaRPr lang="en-US" dirty="0"/>
          </a:p>
        </p:txBody>
      </p:sp>
    </p:spTree>
    <p:extLst>
      <p:ext uri="{BB962C8B-B14F-4D97-AF65-F5344CB8AC3E}">
        <p14:creationId xmlns:p14="http://schemas.microsoft.com/office/powerpoint/2010/main" val="1462550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CB70-9A64-1C0B-E452-6E81E4D3DBEB}"/>
              </a:ext>
            </a:extLst>
          </p:cNvPr>
          <p:cNvSpPr>
            <a:spLocks noGrp="1"/>
          </p:cNvSpPr>
          <p:nvPr>
            <p:ph type="title"/>
          </p:nvPr>
        </p:nvSpPr>
        <p:spPr/>
        <p:txBody>
          <a:bodyPr/>
          <a:lstStyle/>
          <a:p>
            <a:r>
              <a:rPr lang="en-US" dirty="0"/>
              <a:t>Image/Video Segmentation</a:t>
            </a:r>
          </a:p>
        </p:txBody>
      </p:sp>
      <p:sp>
        <p:nvSpPr>
          <p:cNvPr id="3" name="Content Placeholder 2">
            <a:extLst>
              <a:ext uri="{FF2B5EF4-FFF2-40B4-BE49-F238E27FC236}">
                <a16:creationId xmlns:a16="http://schemas.microsoft.com/office/drawing/2014/main" id="{117D6E11-51EA-FF52-3686-E31B5628F8EB}"/>
              </a:ext>
            </a:extLst>
          </p:cNvPr>
          <p:cNvSpPr>
            <a:spLocks noGrp="1"/>
          </p:cNvSpPr>
          <p:nvPr>
            <p:ph idx="1"/>
          </p:nvPr>
        </p:nvSpPr>
        <p:spPr/>
        <p:txBody>
          <a:bodyPr/>
          <a:lstStyle/>
          <a:p>
            <a:r>
              <a:rPr lang="en-US" dirty="0"/>
              <a:t>This module covers image and video segmentation algorithms for partitioning visual data into meaningful regions. Participants learn about thresholding, region-based segmentation, contour-based segmentation, and deep learning-based segmentation approaches.</a:t>
            </a:r>
          </a:p>
        </p:txBody>
      </p:sp>
      <p:sp>
        <p:nvSpPr>
          <p:cNvPr id="4" name="Slide Number Placeholder 3">
            <a:extLst>
              <a:ext uri="{FF2B5EF4-FFF2-40B4-BE49-F238E27FC236}">
                <a16:creationId xmlns:a16="http://schemas.microsoft.com/office/drawing/2014/main" id="{634984A3-8DEB-B1C5-2210-D50CDC487A59}"/>
              </a:ext>
            </a:extLst>
          </p:cNvPr>
          <p:cNvSpPr>
            <a:spLocks noGrp="1"/>
          </p:cNvSpPr>
          <p:nvPr>
            <p:ph type="sldNum" sz="quarter" idx="12"/>
          </p:nvPr>
        </p:nvSpPr>
        <p:spPr/>
        <p:txBody>
          <a:bodyPr/>
          <a:lstStyle/>
          <a:p>
            <a:fld id="{0BCB5717-F40D-40FD-A89A-4FCE9E3A692C}" type="slidenum">
              <a:rPr lang="en-US" smtClean="0"/>
              <a:t>10</a:t>
            </a:fld>
            <a:endParaRPr lang="en-US"/>
          </a:p>
        </p:txBody>
      </p:sp>
      <p:pic>
        <p:nvPicPr>
          <p:cNvPr id="5" name="Picture 4" descr="A cat and dog lying in grass&#10;&#10;Description automatically generated">
            <a:extLst>
              <a:ext uri="{FF2B5EF4-FFF2-40B4-BE49-F238E27FC236}">
                <a16:creationId xmlns:a16="http://schemas.microsoft.com/office/drawing/2014/main" id="{55EF5101-6D2D-1D9C-3F6E-76A906D04E82}"/>
              </a:ext>
            </a:extLst>
          </p:cNvPr>
          <p:cNvPicPr>
            <a:picLocks noChangeAspect="1"/>
          </p:cNvPicPr>
          <p:nvPr/>
        </p:nvPicPr>
        <p:blipFill rotWithShape="1">
          <a:blip r:embed="rId2">
            <a:extLst>
              <a:ext uri="{28A0092B-C50C-407E-A947-70E740481C1C}">
                <a14:useLocalDpi xmlns:a14="http://schemas.microsoft.com/office/drawing/2010/main" val="0"/>
              </a:ext>
            </a:extLst>
          </a:blip>
          <a:srcRect l="749" t="2592" r="1001" b="7511"/>
          <a:stretch/>
        </p:blipFill>
        <p:spPr>
          <a:xfrm>
            <a:off x="1748589" y="3272164"/>
            <a:ext cx="8339936" cy="3183182"/>
          </a:xfrm>
          <a:prstGeom prst="rect">
            <a:avLst/>
          </a:prstGeom>
        </p:spPr>
      </p:pic>
      <p:sp>
        <p:nvSpPr>
          <p:cNvPr id="6" name="TextBox 5">
            <a:extLst>
              <a:ext uri="{FF2B5EF4-FFF2-40B4-BE49-F238E27FC236}">
                <a16:creationId xmlns:a16="http://schemas.microsoft.com/office/drawing/2014/main" id="{20C4A139-4064-5B5A-C8FB-8172B1259701}"/>
              </a:ext>
            </a:extLst>
          </p:cNvPr>
          <p:cNvSpPr txBox="1"/>
          <p:nvPr/>
        </p:nvSpPr>
        <p:spPr>
          <a:xfrm>
            <a:off x="1043184" y="6535171"/>
            <a:ext cx="10058400" cy="261610"/>
          </a:xfrm>
          <a:prstGeom prst="rect">
            <a:avLst/>
          </a:prstGeom>
          <a:noFill/>
        </p:spPr>
        <p:txBody>
          <a:bodyPr wrap="square" rtlCol="0">
            <a:spAutoFit/>
          </a:bodyPr>
          <a:lstStyle/>
          <a:p>
            <a:pPr algn="ctr"/>
            <a:r>
              <a:rPr lang="en-US" sz="1100" dirty="0">
                <a:hlinkClick r:id="rId3"/>
              </a:rPr>
              <a:t>https://www.superannotate.com/blog/image-segmentation-for-machine-learning</a:t>
            </a:r>
            <a:r>
              <a:rPr lang="en-US" sz="1100" dirty="0"/>
              <a:t> </a:t>
            </a:r>
          </a:p>
        </p:txBody>
      </p:sp>
    </p:spTree>
    <p:extLst>
      <p:ext uri="{BB962C8B-B14F-4D97-AF65-F5344CB8AC3E}">
        <p14:creationId xmlns:p14="http://schemas.microsoft.com/office/powerpoint/2010/main" val="126776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5B028-CDC8-8B3A-ACCF-F97EFC5628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9AD42-FBA4-7F41-C6FD-58C9D71CA38A}"/>
              </a:ext>
            </a:extLst>
          </p:cNvPr>
          <p:cNvSpPr>
            <a:spLocks noGrp="1"/>
          </p:cNvSpPr>
          <p:nvPr>
            <p:ph type="title"/>
          </p:nvPr>
        </p:nvSpPr>
        <p:spPr/>
        <p:txBody>
          <a:bodyPr/>
          <a:lstStyle/>
          <a:p>
            <a:r>
              <a:rPr lang="en-US" dirty="0"/>
              <a:t>Topics covered</a:t>
            </a:r>
          </a:p>
        </p:txBody>
      </p:sp>
      <p:sp>
        <p:nvSpPr>
          <p:cNvPr id="3" name="Content Placeholder 2">
            <a:extLst>
              <a:ext uri="{FF2B5EF4-FFF2-40B4-BE49-F238E27FC236}">
                <a16:creationId xmlns:a16="http://schemas.microsoft.com/office/drawing/2014/main" id="{57A21974-8176-E26B-4ABC-B6D644F97473}"/>
              </a:ext>
            </a:extLst>
          </p:cNvPr>
          <p:cNvSpPr>
            <a:spLocks noGrp="1"/>
          </p:cNvSpPr>
          <p:nvPr>
            <p:ph idx="1"/>
          </p:nvPr>
        </p:nvSpPr>
        <p:spPr>
          <a:xfrm>
            <a:off x="1069848" y="2121407"/>
            <a:ext cx="10058400" cy="4391687"/>
          </a:xfrm>
        </p:spPr>
        <p:txBody>
          <a:bodyPr>
            <a:normAutofit/>
          </a:bodyPr>
          <a:lstStyle/>
          <a:p>
            <a:r>
              <a:rPr lang="en-US" dirty="0"/>
              <a:t>Image/video segmentation</a:t>
            </a:r>
          </a:p>
          <a:p>
            <a:r>
              <a:rPr lang="en-US" dirty="0"/>
              <a:t>Image segmentation types</a:t>
            </a:r>
          </a:p>
          <a:p>
            <a:pPr lvl="1"/>
            <a:r>
              <a:rPr lang="en-US" dirty="0"/>
              <a:t>Binary segmentation</a:t>
            </a:r>
          </a:p>
          <a:p>
            <a:pPr lvl="1"/>
            <a:r>
              <a:rPr lang="en-US" dirty="0"/>
              <a:t>Otsu’s thresholding</a:t>
            </a:r>
          </a:p>
          <a:p>
            <a:pPr lvl="1"/>
            <a:r>
              <a:rPr lang="en-US" dirty="0"/>
              <a:t>Region-based Segmentation</a:t>
            </a:r>
          </a:p>
          <a:p>
            <a:pPr lvl="1"/>
            <a:r>
              <a:rPr lang="en-US" dirty="0"/>
              <a:t>Edge-based Segmentation</a:t>
            </a:r>
          </a:p>
          <a:p>
            <a:pPr lvl="1"/>
            <a:r>
              <a:rPr lang="en-US" dirty="0"/>
              <a:t>Semantic and Instance segmentation</a:t>
            </a:r>
          </a:p>
          <a:p>
            <a:r>
              <a:rPr lang="en-US" dirty="0"/>
              <a:t>Video segmentation</a:t>
            </a:r>
          </a:p>
          <a:p>
            <a:pPr lvl="1"/>
            <a:endParaRPr lang="en-US" dirty="0"/>
          </a:p>
        </p:txBody>
      </p:sp>
      <p:sp>
        <p:nvSpPr>
          <p:cNvPr id="4" name="Slide Number Placeholder 3">
            <a:extLst>
              <a:ext uri="{FF2B5EF4-FFF2-40B4-BE49-F238E27FC236}">
                <a16:creationId xmlns:a16="http://schemas.microsoft.com/office/drawing/2014/main" id="{7342FD2E-3914-4094-29EA-18D63FAA94C1}"/>
              </a:ext>
            </a:extLst>
          </p:cNvPr>
          <p:cNvSpPr>
            <a:spLocks noGrp="1"/>
          </p:cNvSpPr>
          <p:nvPr>
            <p:ph type="sldNum" sz="quarter" idx="12"/>
          </p:nvPr>
        </p:nvSpPr>
        <p:spPr/>
        <p:txBody>
          <a:bodyPr/>
          <a:lstStyle/>
          <a:p>
            <a:fld id="{0BCB5717-F40D-40FD-A89A-4FCE9E3A692C}" type="slidenum">
              <a:rPr lang="en-US" smtClean="0"/>
              <a:t>11</a:t>
            </a:fld>
            <a:endParaRPr lang="en-US"/>
          </a:p>
        </p:txBody>
      </p:sp>
      <p:pic>
        <p:nvPicPr>
          <p:cNvPr id="5" name="Content Placeholder 6" descr="A group of young monks with a dog&#10;&#10;Description automatically generated">
            <a:extLst>
              <a:ext uri="{FF2B5EF4-FFF2-40B4-BE49-F238E27FC236}">
                <a16:creationId xmlns:a16="http://schemas.microsoft.com/office/drawing/2014/main" id="{50394490-CF36-D0C3-8570-3AD195000975}"/>
              </a:ext>
            </a:extLst>
          </p:cNvPr>
          <p:cNvPicPr>
            <a:picLocks noChangeAspect="1"/>
          </p:cNvPicPr>
          <p:nvPr/>
        </p:nvPicPr>
        <p:blipFill rotWithShape="1">
          <a:blip r:embed="rId2">
            <a:extLst>
              <a:ext uri="{28A0092B-C50C-407E-A947-70E740481C1C}">
                <a14:useLocalDpi xmlns:a14="http://schemas.microsoft.com/office/drawing/2010/main" val="0"/>
              </a:ext>
            </a:extLst>
          </a:blip>
          <a:srcRect r="1" b="3139"/>
          <a:stretch/>
        </p:blipFill>
        <p:spPr>
          <a:xfrm>
            <a:off x="8644646" y="126189"/>
            <a:ext cx="2666482" cy="1995218"/>
          </a:xfrm>
          <a:prstGeom prst="rect">
            <a:avLst/>
          </a:prstGeom>
        </p:spPr>
      </p:pic>
      <p:pic>
        <p:nvPicPr>
          <p:cNvPr id="6" name="Picture 5" descr="A group of children standing in a line with a dog&#10;&#10;Description automatically generated">
            <a:extLst>
              <a:ext uri="{FF2B5EF4-FFF2-40B4-BE49-F238E27FC236}">
                <a16:creationId xmlns:a16="http://schemas.microsoft.com/office/drawing/2014/main" id="{BFBF2B98-0DFC-867C-ACC2-6C5C1457C546}"/>
              </a:ext>
            </a:extLst>
          </p:cNvPr>
          <p:cNvPicPr>
            <a:picLocks noChangeAspect="1"/>
          </p:cNvPicPr>
          <p:nvPr/>
        </p:nvPicPr>
        <p:blipFill rotWithShape="1">
          <a:blip r:embed="rId3">
            <a:extLst>
              <a:ext uri="{28A0092B-C50C-407E-A947-70E740481C1C}">
                <a14:useLocalDpi xmlns:a14="http://schemas.microsoft.com/office/drawing/2010/main" val="0"/>
              </a:ext>
            </a:extLst>
          </a:blip>
          <a:srcRect l="1687" r="6767"/>
          <a:stretch/>
        </p:blipFill>
        <p:spPr>
          <a:xfrm>
            <a:off x="8644646" y="2339547"/>
            <a:ext cx="2666485" cy="1995218"/>
          </a:xfrm>
          <a:prstGeom prst="rect">
            <a:avLst/>
          </a:prstGeom>
        </p:spPr>
      </p:pic>
      <p:sp>
        <p:nvSpPr>
          <p:cNvPr id="7" name="TextBox 6">
            <a:extLst>
              <a:ext uri="{FF2B5EF4-FFF2-40B4-BE49-F238E27FC236}">
                <a16:creationId xmlns:a16="http://schemas.microsoft.com/office/drawing/2014/main" id="{3FE6C2AB-AE57-7FE6-1CD8-D6EE1414ECBF}"/>
              </a:ext>
            </a:extLst>
          </p:cNvPr>
          <p:cNvSpPr txBox="1"/>
          <p:nvPr/>
        </p:nvSpPr>
        <p:spPr>
          <a:xfrm>
            <a:off x="984504" y="6455346"/>
            <a:ext cx="10222992" cy="352899"/>
          </a:xfrm>
          <a:prstGeom prst="rect">
            <a:avLst/>
          </a:prstGeom>
        </p:spPr>
        <p:txBody>
          <a:bodyPr vert="horz" lIns="91440" tIns="45720" rIns="91440" bIns="45720" rtlCol="0" anchor="ctr">
            <a:normAutofit/>
          </a:bodyPr>
          <a:lstStyle/>
          <a:p>
            <a:pPr algn="ctr" defTabSz="914400">
              <a:lnSpc>
                <a:spcPct val="90000"/>
              </a:lnSpc>
              <a:spcAft>
                <a:spcPts val="600"/>
              </a:spcAft>
              <a:buClr>
                <a:schemeClr val="accent1">
                  <a:lumMod val="75000"/>
                </a:schemeClr>
              </a:buClr>
              <a:buSzPct val="85000"/>
            </a:pPr>
            <a:r>
              <a:rPr lang="en-US" sz="1100" dirty="0">
                <a:hlinkClick r:id="rId4"/>
              </a:rPr>
              <a:t>https://neptune.ai/blog/image-segmentation</a:t>
            </a:r>
            <a:r>
              <a:rPr lang="en-US" sz="1100" dirty="0"/>
              <a:t> </a:t>
            </a:r>
          </a:p>
        </p:txBody>
      </p:sp>
      <p:pic>
        <p:nvPicPr>
          <p:cNvPr id="8" name="Picture 7">
            <a:extLst>
              <a:ext uri="{FF2B5EF4-FFF2-40B4-BE49-F238E27FC236}">
                <a16:creationId xmlns:a16="http://schemas.microsoft.com/office/drawing/2014/main" id="{01D2212E-8185-10B9-D162-13540662DE12}"/>
              </a:ext>
            </a:extLst>
          </p:cNvPr>
          <p:cNvPicPr>
            <a:picLocks noChangeAspect="1"/>
          </p:cNvPicPr>
          <p:nvPr/>
        </p:nvPicPr>
        <p:blipFill>
          <a:blip r:embed="rId5"/>
          <a:stretch>
            <a:fillRect/>
          </a:stretch>
        </p:blipFill>
        <p:spPr>
          <a:xfrm>
            <a:off x="5394245" y="4414023"/>
            <a:ext cx="5916883" cy="2041323"/>
          </a:xfrm>
          <a:prstGeom prst="rect">
            <a:avLst/>
          </a:prstGeom>
        </p:spPr>
      </p:pic>
    </p:spTree>
    <p:extLst>
      <p:ext uri="{BB962C8B-B14F-4D97-AF65-F5344CB8AC3E}">
        <p14:creationId xmlns:p14="http://schemas.microsoft.com/office/powerpoint/2010/main" val="2445392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94339-FF2A-70AB-75A9-2EACEC41C961}"/>
              </a:ext>
            </a:extLst>
          </p:cNvPr>
          <p:cNvSpPr>
            <a:spLocks noGrp="1"/>
          </p:cNvSpPr>
          <p:nvPr>
            <p:ph type="title"/>
          </p:nvPr>
        </p:nvSpPr>
        <p:spPr/>
        <p:txBody>
          <a:bodyPr/>
          <a:lstStyle/>
          <a:p>
            <a:r>
              <a:rPr lang="en-US" dirty="0"/>
              <a:t>Image/Video Quality Assessment</a:t>
            </a:r>
          </a:p>
        </p:txBody>
      </p:sp>
      <p:sp>
        <p:nvSpPr>
          <p:cNvPr id="3" name="Content Placeholder 2">
            <a:extLst>
              <a:ext uri="{FF2B5EF4-FFF2-40B4-BE49-F238E27FC236}">
                <a16:creationId xmlns:a16="http://schemas.microsoft.com/office/drawing/2014/main" id="{5F2EE6C3-E9CC-DE93-0ABE-E30C4D35EE40}"/>
              </a:ext>
            </a:extLst>
          </p:cNvPr>
          <p:cNvSpPr>
            <a:spLocks noGrp="1"/>
          </p:cNvSpPr>
          <p:nvPr>
            <p:ph idx="1"/>
          </p:nvPr>
        </p:nvSpPr>
        <p:spPr/>
        <p:txBody>
          <a:bodyPr/>
          <a:lstStyle/>
          <a:p>
            <a:r>
              <a:rPr lang="en-US" dirty="0"/>
              <a:t>Participants study methods for assessing the quality of images and videos objectively. They learn about popular quality metrics, such as the Peak Signal-to-Noise Ratio (PSNR), Structural Similarity Index (SSIM), and Video Multimethod Assessment Fusion (VMAF).</a:t>
            </a:r>
          </a:p>
        </p:txBody>
      </p:sp>
      <p:sp>
        <p:nvSpPr>
          <p:cNvPr id="4" name="Slide Number Placeholder 3">
            <a:extLst>
              <a:ext uri="{FF2B5EF4-FFF2-40B4-BE49-F238E27FC236}">
                <a16:creationId xmlns:a16="http://schemas.microsoft.com/office/drawing/2014/main" id="{8AF3D1BE-8DEF-6D2F-E067-AE1900A97597}"/>
              </a:ext>
            </a:extLst>
          </p:cNvPr>
          <p:cNvSpPr>
            <a:spLocks noGrp="1"/>
          </p:cNvSpPr>
          <p:nvPr>
            <p:ph type="sldNum" sz="quarter" idx="12"/>
          </p:nvPr>
        </p:nvSpPr>
        <p:spPr/>
        <p:txBody>
          <a:bodyPr/>
          <a:lstStyle/>
          <a:p>
            <a:fld id="{0BCB5717-F40D-40FD-A89A-4FCE9E3A692C}" type="slidenum">
              <a:rPr lang="en-US" smtClean="0"/>
              <a:t>12</a:t>
            </a:fld>
            <a:endParaRPr lang="en-US"/>
          </a:p>
        </p:txBody>
      </p:sp>
      <p:pic>
        <p:nvPicPr>
          <p:cNvPr id="5" name="Content Placeholder 5" descr="A collage of a tiger&#10;&#10;Description automatically generated">
            <a:extLst>
              <a:ext uri="{FF2B5EF4-FFF2-40B4-BE49-F238E27FC236}">
                <a16:creationId xmlns:a16="http://schemas.microsoft.com/office/drawing/2014/main" id="{F0DC533A-3A40-6AFF-A2D5-0CA1183270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023" y="3459957"/>
            <a:ext cx="7919954" cy="2913411"/>
          </a:xfrm>
          <a:prstGeom prst="rect">
            <a:avLst/>
          </a:prstGeom>
        </p:spPr>
      </p:pic>
      <p:sp>
        <p:nvSpPr>
          <p:cNvPr id="6" name="TextBox 5">
            <a:extLst>
              <a:ext uri="{FF2B5EF4-FFF2-40B4-BE49-F238E27FC236}">
                <a16:creationId xmlns:a16="http://schemas.microsoft.com/office/drawing/2014/main" id="{10BD2A70-AFD3-5161-5A63-060806A164F3}"/>
              </a:ext>
            </a:extLst>
          </p:cNvPr>
          <p:cNvSpPr txBox="1"/>
          <p:nvPr/>
        </p:nvSpPr>
        <p:spPr>
          <a:xfrm>
            <a:off x="1043184" y="6535171"/>
            <a:ext cx="10058400" cy="261610"/>
          </a:xfrm>
          <a:prstGeom prst="rect">
            <a:avLst/>
          </a:prstGeom>
          <a:noFill/>
        </p:spPr>
        <p:txBody>
          <a:bodyPr wrap="square" rtlCol="0">
            <a:spAutoFit/>
          </a:bodyPr>
          <a:lstStyle/>
          <a:p>
            <a:pPr algn="ctr"/>
            <a:r>
              <a:rPr lang="en-US" sz="1100" dirty="0">
                <a:hlinkClick r:id="rId3"/>
              </a:rPr>
              <a:t>https://towardsdatascience.com/deep-image-quality-assessment-30ad71641fac</a:t>
            </a:r>
            <a:r>
              <a:rPr lang="en-US" sz="1100" dirty="0"/>
              <a:t> </a:t>
            </a:r>
          </a:p>
        </p:txBody>
      </p:sp>
    </p:spTree>
    <p:extLst>
      <p:ext uri="{BB962C8B-B14F-4D97-AF65-F5344CB8AC3E}">
        <p14:creationId xmlns:p14="http://schemas.microsoft.com/office/powerpoint/2010/main" val="3518067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DA57A-6531-2DD7-E41E-66C0D18FAA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309B0-A749-E6DE-32A4-F461D6BF4553}"/>
              </a:ext>
            </a:extLst>
          </p:cNvPr>
          <p:cNvSpPr>
            <a:spLocks noGrp="1"/>
          </p:cNvSpPr>
          <p:nvPr>
            <p:ph type="title"/>
          </p:nvPr>
        </p:nvSpPr>
        <p:spPr/>
        <p:txBody>
          <a:bodyPr/>
          <a:lstStyle/>
          <a:p>
            <a:r>
              <a:rPr lang="en-US" dirty="0"/>
              <a:t>Topics covered</a:t>
            </a:r>
          </a:p>
        </p:txBody>
      </p:sp>
      <p:sp>
        <p:nvSpPr>
          <p:cNvPr id="3" name="Content Placeholder 2">
            <a:extLst>
              <a:ext uri="{FF2B5EF4-FFF2-40B4-BE49-F238E27FC236}">
                <a16:creationId xmlns:a16="http://schemas.microsoft.com/office/drawing/2014/main" id="{67645333-120A-044F-9E11-F8004B92377F}"/>
              </a:ext>
            </a:extLst>
          </p:cNvPr>
          <p:cNvSpPr>
            <a:spLocks noGrp="1"/>
          </p:cNvSpPr>
          <p:nvPr>
            <p:ph idx="1"/>
          </p:nvPr>
        </p:nvSpPr>
        <p:spPr>
          <a:xfrm>
            <a:off x="1069848" y="2121407"/>
            <a:ext cx="10058400" cy="4736593"/>
          </a:xfrm>
        </p:spPr>
        <p:txBody>
          <a:bodyPr>
            <a:normAutofit fontScale="92500" lnSpcReduction="10000"/>
          </a:bodyPr>
          <a:lstStyle/>
          <a:p>
            <a:r>
              <a:rPr lang="en-US" dirty="0"/>
              <a:t>Image/Video Quality Assessment</a:t>
            </a:r>
          </a:p>
          <a:p>
            <a:pPr lvl="1"/>
            <a:r>
              <a:rPr lang="en-US" dirty="0"/>
              <a:t>Subjective</a:t>
            </a:r>
          </a:p>
          <a:p>
            <a:pPr lvl="1"/>
            <a:r>
              <a:rPr lang="en-US" dirty="0"/>
              <a:t>Objective</a:t>
            </a:r>
          </a:p>
          <a:p>
            <a:r>
              <a:rPr lang="en-US" dirty="0"/>
              <a:t>MOS</a:t>
            </a:r>
          </a:p>
          <a:p>
            <a:r>
              <a:rPr lang="en-US" dirty="0"/>
              <a:t>Objective IQA metrics include: </a:t>
            </a:r>
          </a:p>
          <a:p>
            <a:pPr lvl="1"/>
            <a:r>
              <a:rPr lang="en-US" dirty="0"/>
              <a:t>Mean Squared Error (MSE), </a:t>
            </a:r>
          </a:p>
          <a:p>
            <a:pPr lvl="1"/>
            <a:r>
              <a:rPr lang="en-US" dirty="0"/>
              <a:t>Peak Signal-to-Noise Ratio (PSNR), </a:t>
            </a:r>
          </a:p>
          <a:p>
            <a:pPr lvl="1"/>
            <a:r>
              <a:rPr lang="en-US" dirty="0"/>
              <a:t>Structural Similarity Index (SSIM), </a:t>
            </a:r>
          </a:p>
          <a:p>
            <a:pPr lvl="1"/>
            <a:r>
              <a:rPr lang="en-US" dirty="0"/>
              <a:t>Multi-Scale Structural Similarity (MS-SSIM), and </a:t>
            </a:r>
          </a:p>
          <a:p>
            <a:pPr lvl="1"/>
            <a:r>
              <a:rPr lang="en-US" dirty="0"/>
              <a:t>Visual Information Fidelity (VIF).</a:t>
            </a:r>
          </a:p>
          <a:p>
            <a:r>
              <a:rPr lang="en-US" dirty="0"/>
              <a:t>Objective VQA metrics include: </a:t>
            </a:r>
          </a:p>
          <a:p>
            <a:pPr lvl="1"/>
            <a:r>
              <a:rPr lang="en-US" dirty="0"/>
              <a:t>Video Quality Metric (VQM), </a:t>
            </a:r>
          </a:p>
          <a:p>
            <a:pPr lvl="1"/>
            <a:r>
              <a:rPr lang="en-US" dirty="0"/>
              <a:t>Structural Similarity Index for Video (SSIMV), </a:t>
            </a:r>
          </a:p>
          <a:p>
            <a:pPr lvl="1"/>
            <a:r>
              <a:rPr lang="en-US" dirty="0"/>
              <a:t>Video Multimethod Assessment Fusion (VMAF)</a:t>
            </a:r>
          </a:p>
          <a:p>
            <a:r>
              <a:rPr lang="en-US" dirty="0"/>
              <a:t>Correlation: Pearson, Spearman, Kendall</a:t>
            </a:r>
          </a:p>
        </p:txBody>
      </p:sp>
      <p:sp>
        <p:nvSpPr>
          <p:cNvPr id="4" name="Slide Number Placeholder 3">
            <a:extLst>
              <a:ext uri="{FF2B5EF4-FFF2-40B4-BE49-F238E27FC236}">
                <a16:creationId xmlns:a16="http://schemas.microsoft.com/office/drawing/2014/main" id="{711A91AB-E539-6726-8732-3EB9E52D2BA2}"/>
              </a:ext>
            </a:extLst>
          </p:cNvPr>
          <p:cNvSpPr>
            <a:spLocks noGrp="1"/>
          </p:cNvSpPr>
          <p:nvPr>
            <p:ph type="sldNum" sz="quarter" idx="12"/>
          </p:nvPr>
        </p:nvSpPr>
        <p:spPr/>
        <p:txBody>
          <a:bodyPr/>
          <a:lstStyle/>
          <a:p>
            <a:fld id="{0BCB5717-F40D-40FD-A89A-4FCE9E3A692C}" type="slidenum">
              <a:rPr lang="en-US" smtClean="0"/>
              <a:t>13</a:t>
            </a:fld>
            <a:endParaRPr lang="en-US"/>
          </a:p>
        </p:txBody>
      </p:sp>
    </p:spTree>
    <p:extLst>
      <p:ext uri="{BB962C8B-B14F-4D97-AF65-F5344CB8AC3E}">
        <p14:creationId xmlns:p14="http://schemas.microsoft.com/office/powerpoint/2010/main" val="2354240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5FB8-37B4-C035-3FFF-F851E9FAF34E}"/>
              </a:ext>
            </a:extLst>
          </p:cNvPr>
          <p:cNvSpPr>
            <a:spLocks noGrp="1"/>
          </p:cNvSpPr>
          <p:nvPr>
            <p:ph type="title"/>
          </p:nvPr>
        </p:nvSpPr>
        <p:spPr/>
        <p:txBody>
          <a:bodyPr/>
          <a:lstStyle/>
          <a:p>
            <a:r>
              <a:rPr lang="en-US" dirty="0"/>
              <a:t>Motion Estimation and Advances in Image/Video Compression </a:t>
            </a:r>
          </a:p>
        </p:txBody>
      </p:sp>
      <p:sp>
        <p:nvSpPr>
          <p:cNvPr id="3" name="Content Placeholder 2">
            <a:extLst>
              <a:ext uri="{FF2B5EF4-FFF2-40B4-BE49-F238E27FC236}">
                <a16:creationId xmlns:a16="http://schemas.microsoft.com/office/drawing/2014/main" id="{629D9D76-E03F-5882-6985-DD212295247D}"/>
              </a:ext>
            </a:extLst>
          </p:cNvPr>
          <p:cNvSpPr>
            <a:spLocks noGrp="1"/>
          </p:cNvSpPr>
          <p:nvPr>
            <p:ph idx="1"/>
          </p:nvPr>
        </p:nvSpPr>
        <p:spPr/>
        <p:txBody>
          <a:bodyPr/>
          <a:lstStyle/>
          <a:p>
            <a:r>
              <a:rPr lang="en-US" dirty="0"/>
              <a:t>Participants explore motion estimation techniques for analyzing temporal information in video sequences. They also learn about recent advances in image and video compression algorithms for efficient storage and transmission.</a:t>
            </a:r>
          </a:p>
        </p:txBody>
      </p:sp>
      <p:sp>
        <p:nvSpPr>
          <p:cNvPr id="4" name="Slide Number Placeholder 3">
            <a:extLst>
              <a:ext uri="{FF2B5EF4-FFF2-40B4-BE49-F238E27FC236}">
                <a16:creationId xmlns:a16="http://schemas.microsoft.com/office/drawing/2014/main" id="{2C6B7BBE-0D70-384A-D5AC-B5731E18BADD}"/>
              </a:ext>
            </a:extLst>
          </p:cNvPr>
          <p:cNvSpPr>
            <a:spLocks noGrp="1"/>
          </p:cNvSpPr>
          <p:nvPr>
            <p:ph type="sldNum" sz="quarter" idx="12"/>
          </p:nvPr>
        </p:nvSpPr>
        <p:spPr/>
        <p:txBody>
          <a:bodyPr/>
          <a:lstStyle/>
          <a:p>
            <a:fld id="{0BCB5717-F40D-40FD-A89A-4FCE9E3A692C}" type="slidenum">
              <a:rPr lang="en-US" smtClean="0"/>
              <a:t>14</a:t>
            </a:fld>
            <a:endParaRPr lang="en-US"/>
          </a:p>
        </p:txBody>
      </p:sp>
      <p:pic>
        <p:nvPicPr>
          <p:cNvPr id="5" name="Picture 4">
            <a:extLst>
              <a:ext uri="{FF2B5EF4-FFF2-40B4-BE49-F238E27FC236}">
                <a16:creationId xmlns:a16="http://schemas.microsoft.com/office/drawing/2014/main" id="{9644933D-3B2B-F554-9534-65851FF84028}"/>
              </a:ext>
            </a:extLst>
          </p:cNvPr>
          <p:cNvPicPr>
            <a:picLocks noChangeAspect="1"/>
          </p:cNvPicPr>
          <p:nvPr/>
        </p:nvPicPr>
        <p:blipFill>
          <a:blip r:embed="rId2"/>
          <a:stretch>
            <a:fillRect/>
          </a:stretch>
        </p:blipFill>
        <p:spPr>
          <a:xfrm>
            <a:off x="3967257" y="3064208"/>
            <a:ext cx="3974430" cy="3470963"/>
          </a:xfrm>
          <a:prstGeom prst="rect">
            <a:avLst/>
          </a:prstGeom>
        </p:spPr>
      </p:pic>
      <p:sp>
        <p:nvSpPr>
          <p:cNvPr id="6" name="TextBox 5">
            <a:extLst>
              <a:ext uri="{FF2B5EF4-FFF2-40B4-BE49-F238E27FC236}">
                <a16:creationId xmlns:a16="http://schemas.microsoft.com/office/drawing/2014/main" id="{1E1A1FA3-39F1-40BF-7CB9-03449D3A3D58}"/>
              </a:ext>
            </a:extLst>
          </p:cNvPr>
          <p:cNvSpPr txBox="1"/>
          <p:nvPr/>
        </p:nvSpPr>
        <p:spPr>
          <a:xfrm>
            <a:off x="1043184" y="6535171"/>
            <a:ext cx="10058400" cy="261610"/>
          </a:xfrm>
          <a:prstGeom prst="rect">
            <a:avLst/>
          </a:prstGeom>
          <a:noFill/>
        </p:spPr>
        <p:txBody>
          <a:bodyPr wrap="square" rtlCol="0">
            <a:spAutoFit/>
          </a:bodyPr>
          <a:lstStyle/>
          <a:p>
            <a:pPr algn="ctr"/>
            <a:r>
              <a:rPr lang="en-US" sz="1100" dirty="0">
                <a:hlinkClick r:id="rId3"/>
              </a:rPr>
              <a:t>https://www.analog.com/media/en/technical-documentation/dsp-book/dsp_book_Ch27.pdf</a:t>
            </a:r>
            <a:r>
              <a:rPr lang="en-US" sz="1100" dirty="0"/>
              <a:t> </a:t>
            </a:r>
          </a:p>
        </p:txBody>
      </p:sp>
      <p:pic>
        <p:nvPicPr>
          <p:cNvPr id="7" name="Picture 6">
            <a:extLst>
              <a:ext uri="{FF2B5EF4-FFF2-40B4-BE49-F238E27FC236}">
                <a16:creationId xmlns:a16="http://schemas.microsoft.com/office/drawing/2014/main" id="{DE774D78-AE84-0DBA-82CB-A9D00A030B0C}"/>
              </a:ext>
            </a:extLst>
          </p:cNvPr>
          <p:cNvPicPr>
            <a:picLocks noChangeAspect="1"/>
          </p:cNvPicPr>
          <p:nvPr/>
        </p:nvPicPr>
        <p:blipFill>
          <a:blip r:embed="rId4"/>
          <a:stretch>
            <a:fillRect/>
          </a:stretch>
        </p:blipFill>
        <p:spPr>
          <a:xfrm>
            <a:off x="9280133" y="2987956"/>
            <a:ext cx="1730209" cy="3870044"/>
          </a:xfrm>
          <a:prstGeom prst="rect">
            <a:avLst/>
          </a:prstGeom>
        </p:spPr>
      </p:pic>
      <p:pic>
        <p:nvPicPr>
          <p:cNvPr id="8" name="Picture 7">
            <a:extLst>
              <a:ext uri="{FF2B5EF4-FFF2-40B4-BE49-F238E27FC236}">
                <a16:creationId xmlns:a16="http://schemas.microsoft.com/office/drawing/2014/main" id="{4913885C-D23C-3A8B-8BCB-43A6B5277AD0}"/>
              </a:ext>
            </a:extLst>
          </p:cNvPr>
          <p:cNvPicPr>
            <a:picLocks noChangeAspect="1"/>
          </p:cNvPicPr>
          <p:nvPr/>
        </p:nvPicPr>
        <p:blipFill>
          <a:blip r:embed="rId5"/>
          <a:stretch>
            <a:fillRect/>
          </a:stretch>
        </p:blipFill>
        <p:spPr>
          <a:xfrm>
            <a:off x="1181658" y="3239429"/>
            <a:ext cx="1655160" cy="1788543"/>
          </a:xfrm>
          <a:prstGeom prst="rect">
            <a:avLst/>
          </a:prstGeom>
        </p:spPr>
      </p:pic>
    </p:spTree>
    <p:extLst>
      <p:ext uri="{BB962C8B-B14F-4D97-AF65-F5344CB8AC3E}">
        <p14:creationId xmlns:p14="http://schemas.microsoft.com/office/powerpoint/2010/main" val="56158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8134A-7726-BEF1-0C4D-212F201C43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A5151E-3790-67A1-CE03-A351E6BE2D1F}"/>
              </a:ext>
            </a:extLst>
          </p:cNvPr>
          <p:cNvSpPr>
            <a:spLocks noGrp="1"/>
          </p:cNvSpPr>
          <p:nvPr>
            <p:ph type="title"/>
          </p:nvPr>
        </p:nvSpPr>
        <p:spPr/>
        <p:txBody>
          <a:bodyPr/>
          <a:lstStyle/>
          <a:p>
            <a:r>
              <a:rPr lang="en-US" dirty="0"/>
              <a:t>Topics covered</a:t>
            </a:r>
          </a:p>
        </p:txBody>
      </p:sp>
      <p:sp>
        <p:nvSpPr>
          <p:cNvPr id="3" name="Content Placeholder 2">
            <a:extLst>
              <a:ext uri="{FF2B5EF4-FFF2-40B4-BE49-F238E27FC236}">
                <a16:creationId xmlns:a16="http://schemas.microsoft.com/office/drawing/2014/main" id="{20A7A0D1-0CBD-C747-B41A-A23F918E0128}"/>
              </a:ext>
            </a:extLst>
          </p:cNvPr>
          <p:cNvSpPr>
            <a:spLocks noGrp="1"/>
          </p:cNvSpPr>
          <p:nvPr>
            <p:ph idx="1"/>
          </p:nvPr>
        </p:nvSpPr>
        <p:spPr>
          <a:xfrm>
            <a:off x="1069848" y="2121407"/>
            <a:ext cx="10058400" cy="4736593"/>
          </a:xfrm>
        </p:spPr>
        <p:txBody>
          <a:bodyPr>
            <a:normAutofit/>
          </a:bodyPr>
          <a:lstStyle/>
          <a:p>
            <a:r>
              <a:rPr lang="en-US" dirty="0"/>
              <a:t>Data compression</a:t>
            </a:r>
          </a:p>
          <a:p>
            <a:pPr lvl="1"/>
            <a:r>
              <a:rPr lang="en-US" dirty="0"/>
              <a:t>Lossless</a:t>
            </a:r>
          </a:p>
          <a:p>
            <a:pPr lvl="1"/>
            <a:r>
              <a:rPr lang="en-US" dirty="0"/>
              <a:t>Lossy</a:t>
            </a:r>
          </a:p>
          <a:p>
            <a:r>
              <a:rPr lang="en-US" dirty="0"/>
              <a:t>Entropy coding</a:t>
            </a:r>
          </a:p>
          <a:p>
            <a:pPr lvl="1"/>
            <a:r>
              <a:rPr lang="en-US" dirty="0"/>
              <a:t>Huffman</a:t>
            </a:r>
          </a:p>
          <a:p>
            <a:pPr lvl="1"/>
            <a:r>
              <a:rPr lang="en-US" dirty="0"/>
              <a:t>Arithmetic</a:t>
            </a:r>
          </a:p>
          <a:p>
            <a:pPr lvl="1"/>
            <a:r>
              <a:rPr lang="en-US" dirty="0"/>
              <a:t>RLE</a:t>
            </a:r>
          </a:p>
          <a:p>
            <a:r>
              <a:rPr lang="en-US" dirty="0"/>
              <a:t>Image compression</a:t>
            </a:r>
          </a:p>
          <a:p>
            <a:r>
              <a:rPr lang="en-US" dirty="0"/>
              <a:t>Video compression</a:t>
            </a:r>
          </a:p>
          <a:p>
            <a:pPr lvl="1"/>
            <a:endParaRPr lang="en-US" dirty="0"/>
          </a:p>
        </p:txBody>
      </p:sp>
      <p:sp>
        <p:nvSpPr>
          <p:cNvPr id="4" name="Slide Number Placeholder 3">
            <a:extLst>
              <a:ext uri="{FF2B5EF4-FFF2-40B4-BE49-F238E27FC236}">
                <a16:creationId xmlns:a16="http://schemas.microsoft.com/office/drawing/2014/main" id="{D5851380-53B3-1729-1B5B-CAF9A24EF220}"/>
              </a:ext>
            </a:extLst>
          </p:cNvPr>
          <p:cNvSpPr>
            <a:spLocks noGrp="1"/>
          </p:cNvSpPr>
          <p:nvPr>
            <p:ph type="sldNum" sz="quarter" idx="12"/>
          </p:nvPr>
        </p:nvSpPr>
        <p:spPr/>
        <p:txBody>
          <a:bodyPr/>
          <a:lstStyle/>
          <a:p>
            <a:fld id="{0BCB5717-F40D-40FD-A89A-4FCE9E3A692C}" type="slidenum">
              <a:rPr lang="en-US" smtClean="0"/>
              <a:t>15</a:t>
            </a:fld>
            <a:endParaRPr lang="en-US"/>
          </a:p>
        </p:txBody>
      </p:sp>
      <p:pic>
        <p:nvPicPr>
          <p:cNvPr id="5" name="Picture 4" descr="BMA.bmp">
            <a:extLst>
              <a:ext uri="{FF2B5EF4-FFF2-40B4-BE49-F238E27FC236}">
                <a16:creationId xmlns:a16="http://schemas.microsoft.com/office/drawing/2014/main" id="{8D58AD5C-4C37-B631-F739-10B868C68121}"/>
              </a:ext>
            </a:extLst>
          </p:cNvPr>
          <p:cNvPicPr>
            <a:picLocks noChangeAspect="1"/>
          </p:cNvPicPr>
          <p:nvPr/>
        </p:nvPicPr>
        <p:blipFill>
          <a:blip r:embed="rId2" cstate="print"/>
          <a:stretch>
            <a:fillRect/>
          </a:stretch>
        </p:blipFill>
        <p:spPr>
          <a:xfrm>
            <a:off x="6629390" y="2121407"/>
            <a:ext cx="4681738" cy="3072390"/>
          </a:xfrm>
          <a:prstGeom prst="rect">
            <a:avLst/>
          </a:prstGeom>
        </p:spPr>
      </p:pic>
    </p:spTree>
    <p:extLst>
      <p:ext uri="{BB962C8B-B14F-4D97-AF65-F5344CB8AC3E}">
        <p14:creationId xmlns:p14="http://schemas.microsoft.com/office/powerpoint/2010/main" val="109669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0C8B-E08D-28A2-9ADA-EA1D6E15B213}"/>
              </a:ext>
            </a:extLst>
          </p:cNvPr>
          <p:cNvSpPr>
            <a:spLocks noGrp="1"/>
          </p:cNvSpPr>
          <p:nvPr>
            <p:ph type="title"/>
          </p:nvPr>
        </p:nvSpPr>
        <p:spPr/>
        <p:txBody>
          <a:bodyPr/>
          <a:lstStyle/>
          <a:p>
            <a:r>
              <a:rPr lang="en-US" dirty="0"/>
              <a:t>Future Scope and Career Opportunities</a:t>
            </a:r>
          </a:p>
        </p:txBody>
      </p:sp>
      <p:sp>
        <p:nvSpPr>
          <p:cNvPr id="3" name="Content Placeholder 2">
            <a:extLst>
              <a:ext uri="{FF2B5EF4-FFF2-40B4-BE49-F238E27FC236}">
                <a16:creationId xmlns:a16="http://schemas.microsoft.com/office/drawing/2014/main" id="{772BC971-1C5B-4546-22FD-C31F400B4769}"/>
              </a:ext>
            </a:extLst>
          </p:cNvPr>
          <p:cNvSpPr>
            <a:spLocks noGrp="1"/>
          </p:cNvSpPr>
          <p:nvPr>
            <p:ph idx="1"/>
          </p:nvPr>
        </p:nvSpPr>
        <p:spPr/>
        <p:txBody>
          <a:bodyPr>
            <a:normAutofit fontScale="92500" lnSpcReduction="10000"/>
          </a:bodyPr>
          <a:lstStyle/>
          <a:p>
            <a:r>
              <a:rPr lang="en-US" dirty="0"/>
              <a:t>The field of computer vision and image/video processing offers abundant career opportunities in various industries, including healthcare, automotive, entertainment, and security.</a:t>
            </a:r>
          </a:p>
          <a:p>
            <a:r>
              <a:rPr lang="en-US" dirty="0"/>
              <a:t>One can pursue careers as a computer vision engineer, image processing specialist, data scientist, research scientist, and software developer.</a:t>
            </a:r>
          </a:p>
          <a:p>
            <a:r>
              <a:rPr lang="en-US" dirty="0"/>
              <a:t>They can work on exciting projects such as developing autonomous vehicles, creating medical imaging systems, designing augmented reality applications, and enhancing video surveillance systems.</a:t>
            </a:r>
          </a:p>
          <a:p>
            <a:r>
              <a:rPr lang="en-US" dirty="0"/>
              <a:t>With the increasing demand for automation and intelligent systems, professionals with expertise in computer vision are highly sought after by leading tech companies, research institutions, and startups.</a:t>
            </a:r>
          </a:p>
          <a:p>
            <a:r>
              <a:rPr lang="en-US" dirty="0"/>
              <a:t>Moreover, the interdisciplinary nature of computer vision opens up avenues for collaboration with experts in fields like robotics, natural language processing, and human-computer interaction.</a:t>
            </a:r>
          </a:p>
        </p:txBody>
      </p:sp>
      <p:sp>
        <p:nvSpPr>
          <p:cNvPr id="4" name="Slide Number Placeholder 3">
            <a:extLst>
              <a:ext uri="{FF2B5EF4-FFF2-40B4-BE49-F238E27FC236}">
                <a16:creationId xmlns:a16="http://schemas.microsoft.com/office/drawing/2014/main" id="{D03698C9-1B64-9CB7-5DCE-B4DF0B318132}"/>
              </a:ext>
            </a:extLst>
          </p:cNvPr>
          <p:cNvSpPr>
            <a:spLocks noGrp="1"/>
          </p:cNvSpPr>
          <p:nvPr>
            <p:ph type="sldNum" sz="quarter" idx="12"/>
          </p:nvPr>
        </p:nvSpPr>
        <p:spPr/>
        <p:txBody>
          <a:bodyPr/>
          <a:lstStyle/>
          <a:p>
            <a:fld id="{0BCB5717-F40D-40FD-A89A-4FCE9E3A692C}" type="slidenum">
              <a:rPr lang="en-US" smtClean="0"/>
              <a:t>16</a:t>
            </a:fld>
            <a:endParaRPr lang="en-US"/>
          </a:p>
        </p:txBody>
      </p:sp>
    </p:spTree>
    <p:extLst>
      <p:ext uri="{BB962C8B-B14F-4D97-AF65-F5344CB8AC3E}">
        <p14:creationId xmlns:p14="http://schemas.microsoft.com/office/powerpoint/2010/main" val="3603289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AD7A9-9C11-0AD1-1E84-5A92EC2077B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F1B1CF2-6BAA-5B99-BD63-084457B016AC}"/>
              </a:ext>
            </a:extLst>
          </p:cNvPr>
          <p:cNvSpPr>
            <a:spLocks noGrp="1"/>
          </p:cNvSpPr>
          <p:nvPr>
            <p:ph idx="1"/>
          </p:nvPr>
        </p:nvSpPr>
        <p:spPr/>
        <p:txBody>
          <a:bodyPr/>
          <a:lstStyle/>
          <a:p>
            <a:r>
              <a:rPr lang="en-US" dirty="0"/>
              <a:t>Overall, we hope that the short-term course provided a solid foundation for individuals aspiring to embark on a rewarding career in computer vision and image/video processing, offering them the necessary skills and knowledge to thrive in this dynamic and rapidly evolving field.</a:t>
            </a:r>
          </a:p>
        </p:txBody>
      </p:sp>
      <p:sp>
        <p:nvSpPr>
          <p:cNvPr id="4" name="Slide Number Placeholder 3">
            <a:extLst>
              <a:ext uri="{FF2B5EF4-FFF2-40B4-BE49-F238E27FC236}">
                <a16:creationId xmlns:a16="http://schemas.microsoft.com/office/drawing/2014/main" id="{8CFB46E5-ED8E-4F41-B2B5-07D5EAF5A5F0}"/>
              </a:ext>
            </a:extLst>
          </p:cNvPr>
          <p:cNvSpPr>
            <a:spLocks noGrp="1"/>
          </p:cNvSpPr>
          <p:nvPr>
            <p:ph type="sldNum" sz="quarter" idx="12"/>
          </p:nvPr>
        </p:nvSpPr>
        <p:spPr/>
        <p:txBody>
          <a:bodyPr/>
          <a:lstStyle/>
          <a:p>
            <a:fld id="{0BCB5717-F40D-40FD-A89A-4FCE9E3A692C}" type="slidenum">
              <a:rPr lang="en-US" smtClean="0"/>
              <a:t>17</a:t>
            </a:fld>
            <a:endParaRPr lang="en-US"/>
          </a:p>
        </p:txBody>
      </p:sp>
      <p:sp>
        <p:nvSpPr>
          <p:cNvPr id="5" name="Title 1">
            <a:extLst>
              <a:ext uri="{FF2B5EF4-FFF2-40B4-BE49-F238E27FC236}">
                <a16:creationId xmlns:a16="http://schemas.microsoft.com/office/drawing/2014/main" id="{18388575-C427-2507-594C-A5CA8AA515D8}"/>
              </a:ext>
            </a:extLst>
          </p:cNvPr>
          <p:cNvSpPr txBox="1">
            <a:spLocks/>
          </p:cNvSpPr>
          <p:nvPr/>
        </p:nvSpPr>
        <p:spPr>
          <a:xfrm>
            <a:off x="1066800" y="4562856"/>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t>Thank you</a:t>
            </a:r>
            <a:endParaRPr lang="en-US" dirty="0"/>
          </a:p>
        </p:txBody>
      </p:sp>
    </p:spTree>
    <p:extLst>
      <p:ext uri="{BB962C8B-B14F-4D97-AF65-F5344CB8AC3E}">
        <p14:creationId xmlns:p14="http://schemas.microsoft.com/office/powerpoint/2010/main" val="783270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274F8-4614-EDEA-645E-A33B46BE5FA6}"/>
              </a:ext>
            </a:extLst>
          </p:cNvPr>
          <p:cNvSpPr>
            <a:spLocks noGrp="1"/>
          </p:cNvSpPr>
          <p:nvPr>
            <p:ph type="title"/>
          </p:nvPr>
        </p:nvSpPr>
        <p:spPr/>
        <p:txBody>
          <a:bodyPr/>
          <a:lstStyle/>
          <a:p>
            <a:r>
              <a:rPr lang="en-US" dirty="0"/>
              <a:t>Introduction to Computer Vision and Image/Video Processing</a:t>
            </a:r>
          </a:p>
        </p:txBody>
      </p:sp>
      <p:sp>
        <p:nvSpPr>
          <p:cNvPr id="3" name="Content Placeholder 2">
            <a:extLst>
              <a:ext uri="{FF2B5EF4-FFF2-40B4-BE49-F238E27FC236}">
                <a16:creationId xmlns:a16="http://schemas.microsoft.com/office/drawing/2014/main" id="{949B3E71-5E96-F8F7-9AAD-BB65C35FA28B}"/>
              </a:ext>
            </a:extLst>
          </p:cNvPr>
          <p:cNvSpPr>
            <a:spLocks noGrp="1"/>
          </p:cNvSpPr>
          <p:nvPr>
            <p:ph idx="1"/>
          </p:nvPr>
        </p:nvSpPr>
        <p:spPr/>
        <p:txBody>
          <a:bodyPr/>
          <a:lstStyle/>
          <a:p>
            <a:r>
              <a:rPr lang="en-US" dirty="0"/>
              <a:t>The course began with an introduction to computer vision, covering basic principles, terminology, and applications. Participants learn about the importance of computer vision in various domains, such as healthcare, autonomous vehicles, surveillance, and augmented reality.</a:t>
            </a:r>
          </a:p>
        </p:txBody>
      </p:sp>
      <p:sp>
        <p:nvSpPr>
          <p:cNvPr id="4" name="Slide Number Placeholder 3">
            <a:extLst>
              <a:ext uri="{FF2B5EF4-FFF2-40B4-BE49-F238E27FC236}">
                <a16:creationId xmlns:a16="http://schemas.microsoft.com/office/drawing/2014/main" id="{948E1F6B-FDB6-81D2-E1C8-F57D6B97FE15}"/>
              </a:ext>
            </a:extLst>
          </p:cNvPr>
          <p:cNvSpPr>
            <a:spLocks noGrp="1"/>
          </p:cNvSpPr>
          <p:nvPr>
            <p:ph type="sldNum" sz="quarter" idx="12"/>
          </p:nvPr>
        </p:nvSpPr>
        <p:spPr/>
        <p:txBody>
          <a:bodyPr/>
          <a:lstStyle/>
          <a:p>
            <a:fld id="{0BCB5717-F40D-40FD-A89A-4FCE9E3A692C}" type="slidenum">
              <a:rPr lang="en-US" smtClean="0"/>
              <a:t>2</a:t>
            </a:fld>
            <a:endParaRPr lang="en-US"/>
          </a:p>
        </p:txBody>
      </p:sp>
      <p:pic>
        <p:nvPicPr>
          <p:cNvPr id="5" name="Content Placeholder 5" descr="A collage of a cat and dog&#10;&#10;Description automatically generated">
            <a:extLst>
              <a:ext uri="{FF2B5EF4-FFF2-40B4-BE49-F238E27FC236}">
                <a16:creationId xmlns:a16="http://schemas.microsoft.com/office/drawing/2014/main" id="{A72FE95F-C19F-D0EC-3FEE-1879FC66767A}"/>
              </a:ext>
            </a:extLst>
          </p:cNvPr>
          <p:cNvPicPr>
            <a:picLocks noChangeAspect="1"/>
          </p:cNvPicPr>
          <p:nvPr/>
        </p:nvPicPr>
        <p:blipFill rotWithShape="1">
          <a:blip r:embed="rId2">
            <a:extLst>
              <a:ext uri="{28A0092B-C50C-407E-A947-70E740481C1C}">
                <a14:useLocalDpi xmlns:a14="http://schemas.microsoft.com/office/drawing/2010/main" val="0"/>
              </a:ext>
            </a:extLst>
          </a:blip>
          <a:srcRect t="12058" b="-2"/>
          <a:stretch/>
        </p:blipFill>
        <p:spPr>
          <a:xfrm>
            <a:off x="2240044" y="3315877"/>
            <a:ext cx="7711911" cy="3350099"/>
          </a:xfrm>
          <a:prstGeom prst="rect">
            <a:avLst/>
          </a:prstGeom>
        </p:spPr>
      </p:pic>
      <p:sp>
        <p:nvSpPr>
          <p:cNvPr id="6" name="TextBox 5">
            <a:extLst>
              <a:ext uri="{FF2B5EF4-FFF2-40B4-BE49-F238E27FC236}">
                <a16:creationId xmlns:a16="http://schemas.microsoft.com/office/drawing/2014/main" id="{72542EAF-93BB-9525-5432-CB1E69D85E42}"/>
              </a:ext>
            </a:extLst>
          </p:cNvPr>
          <p:cNvSpPr txBox="1"/>
          <p:nvPr/>
        </p:nvSpPr>
        <p:spPr>
          <a:xfrm>
            <a:off x="1043184" y="6535171"/>
            <a:ext cx="10058400" cy="261610"/>
          </a:xfrm>
          <a:prstGeom prst="rect">
            <a:avLst/>
          </a:prstGeom>
          <a:noFill/>
        </p:spPr>
        <p:txBody>
          <a:bodyPr wrap="square" rtlCol="0">
            <a:spAutoFit/>
          </a:bodyPr>
          <a:lstStyle/>
          <a:p>
            <a:pPr algn="ctr"/>
            <a:r>
              <a:rPr lang="en-US" sz="1100" dirty="0">
                <a:hlinkClick r:id="rId3"/>
              </a:rPr>
              <a:t>https://towardsdatascience.com/everything-you-ever-wanted-to-know-about-computer-vision-heres-a-look-why-it-s-so-awesome-e8a58dfb641e</a:t>
            </a:r>
            <a:r>
              <a:rPr lang="en-US" sz="1100" dirty="0"/>
              <a:t> </a:t>
            </a:r>
          </a:p>
        </p:txBody>
      </p:sp>
    </p:spTree>
    <p:extLst>
      <p:ext uri="{BB962C8B-B14F-4D97-AF65-F5344CB8AC3E}">
        <p14:creationId xmlns:p14="http://schemas.microsoft.com/office/powerpoint/2010/main" val="2241286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71886-8043-0DFF-B56B-4804985ED4F4}"/>
              </a:ext>
            </a:extLst>
          </p:cNvPr>
          <p:cNvSpPr>
            <a:spLocks noGrp="1"/>
          </p:cNvSpPr>
          <p:nvPr>
            <p:ph type="title"/>
          </p:nvPr>
        </p:nvSpPr>
        <p:spPr/>
        <p:txBody>
          <a:bodyPr/>
          <a:lstStyle/>
          <a:p>
            <a:r>
              <a:rPr lang="en-US" dirty="0"/>
              <a:t>Topics covered</a:t>
            </a:r>
          </a:p>
        </p:txBody>
      </p:sp>
      <p:sp>
        <p:nvSpPr>
          <p:cNvPr id="3" name="Content Placeholder 2">
            <a:extLst>
              <a:ext uri="{FF2B5EF4-FFF2-40B4-BE49-F238E27FC236}">
                <a16:creationId xmlns:a16="http://schemas.microsoft.com/office/drawing/2014/main" id="{224554CB-A5B5-8D19-1EF7-B5429FB419F6}"/>
              </a:ext>
            </a:extLst>
          </p:cNvPr>
          <p:cNvSpPr>
            <a:spLocks noGrp="1"/>
          </p:cNvSpPr>
          <p:nvPr>
            <p:ph idx="1"/>
          </p:nvPr>
        </p:nvSpPr>
        <p:spPr/>
        <p:txBody>
          <a:bodyPr/>
          <a:lstStyle/>
          <a:p>
            <a:r>
              <a:rPr lang="en-US" dirty="0"/>
              <a:t>What is computer vision (CV)?</a:t>
            </a:r>
          </a:p>
          <a:p>
            <a:r>
              <a:rPr lang="en-US" dirty="0"/>
              <a:t>What is driving CV?</a:t>
            </a:r>
          </a:p>
          <a:p>
            <a:r>
              <a:rPr lang="en-US" dirty="0"/>
              <a:t>Basics of Image/Video processing</a:t>
            </a:r>
          </a:p>
          <a:p>
            <a:r>
              <a:rPr lang="en-US" dirty="0"/>
              <a:t>What is Image?</a:t>
            </a:r>
          </a:p>
          <a:p>
            <a:r>
              <a:rPr lang="en-US" dirty="0"/>
              <a:t>Types of Images</a:t>
            </a:r>
          </a:p>
          <a:p>
            <a:r>
              <a:rPr lang="en-US" dirty="0"/>
              <a:t>OpenCV</a:t>
            </a:r>
          </a:p>
          <a:p>
            <a:r>
              <a:rPr lang="en-US" dirty="0"/>
              <a:t>Basic image processing operations using OpenCV and Python</a:t>
            </a:r>
          </a:p>
          <a:p>
            <a:r>
              <a:rPr lang="en-US" dirty="0"/>
              <a:t>Standard Test Images Dataset: </a:t>
            </a:r>
            <a:r>
              <a:rPr lang="en-US" sz="2000" dirty="0">
                <a:hlinkClick r:id="rId2"/>
              </a:rPr>
              <a:t>https://www.imageprocessingplace.com/root_files_V3/image_databases.htm</a:t>
            </a:r>
            <a:endParaRPr lang="en-US" dirty="0"/>
          </a:p>
        </p:txBody>
      </p:sp>
      <p:sp>
        <p:nvSpPr>
          <p:cNvPr id="4" name="Slide Number Placeholder 3">
            <a:extLst>
              <a:ext uri="{FF2B5EF4-FFF2-40B4-BE49-F238E27FC236}">
                <a16:creationId xmlns:a16="http://schemas.microsoft.com/office/drawing/2014/main" id="{293AB0BD-8959-998D-25D3-630305BF51D7}"/>
              </a:ext>
            </a:extLst>
          </p:cNvPr>
          <p:cNvSpPr>
            <a:spLocks noGrp="1"/>
          </p:cNvSpPr>
          <p:nvPr>
            <p:ph type="sldNum" sz="quarter" idx="12"/>
          </p:nvPr>
        </p:nvSpPr>
        <p:spPr/>
        <p:txBody>
          <a:bodyPr/>
          <a:lstStyle/>
          <a:p>
            <a:fld id="{0BCB5717-F40D-40FD-A89A-4FCE9E3A692C}" type="slidenum">
              <a:rPr lang="en-US" smtClean="0"/>
              <a:t>3</a:t>
            </a:fld>
            <a:endParaRPr lang="en-US"/>
          </a:p>
        </p:txBody>
      </p:sp>
    </p:spTree>
    <p:extLst>
      <p:ext uri="{BB962C8B-B14F-4D97-AF65-F5344CB8AC3E}">
        <p14:creationId xmlns:p14="http://schemas.microsoft.com/office/powerpoint/2010/main" val="3764800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C130-FDC3-E059-1009-704E7DB83506}"/>
              </a:ext>
            </a:extLst>
          </p:cNvPr>
          <p:cNvSpPr>
            <a:spLocks noGrp="1"/>
          </p:cNvSpPr>
          <p:nvPr>
            <p:ph type="title"/>
          </p:nvPr>
        </p:nvSpPr>
        <p:spPr/>
        <p:txBody>
          <a:bodyPr/>
          <a:lstStyle/>
          <a:p>
            <a:r>
              <a:rPr lang="en-US" dirty="0"/>
              <a:t>Image/Video Filtering and Super-resolution</a:t>
            </a:r>
          </a:p>
        </p:txBody>
      </p:sp>
      <p:sp>
        <p:nvSpPr>
          <p:cNvPr id="3" name="Content Placeholder 2">
            <a:extLst>
              <a:ext uri="{FF2B5EF4-FFF2-40B4-BE49-F238E27FC236}">
                <a16:creationId xmlns:a16="http://schemas.microsoft.com/office/drawing/2014/main" id="{E4A5CD23-57F8-D799-E081-7FD4DCC7B029}"/>
              </a:ext>
            </a:extLst>
          </p:cNvPr>
          <p:cNvSpPr>
            <a:spLocks noGrp="1"/>
          </p:cNvSpPr>
          <p:nvPr>
            <p:ph idx="1"/>
          </p:nvPr>
        </p:nvSpPr>
        <p:spPr/>
        <p:txBody>
          <a:bodyPr/>
          <a:lstStyle/>
          <a:p>
            <a:r>
              <a:rPr lang="en-US" dirty="0"/>
              <a:t>Participants delve into image and video filtering techniques, including linear and non-linear filters, edge-preserving filters, and super-resolution methods. They understand how these techniques enhance image quality, remove noise, and improve resolution.</a:t>
            </a:r>
          </a:p>
        </p:txBody>
      </p:sp>
      <p:sp>
        <p:nvSpPr>
          <p:cNvPr id="4" name="Slide Number Placeholder 3">
            <a:extLst>
              <a:ext uri="{FF2B5EF4-FFF2-40B4-BE49-F238E27FC236}">
                <a16:creationId xmlns:a16="http://schemas.microsoft.com/office/drawing/2014/main" id="{515511C7-9DB4-DCE2-F194-B88E4919EFC4}"/>
              </a:ext>
            </a:extLst>
          </p:cNvPr>
          <p:cNvSpPr>
            <a:spLocks noGrp="1"/>
          </p:cNvSpPr>
          <p:nvPr>
            <p:ph type="sldNum" sz="quarter" idx="12"/>
          </p:nvPr>
        </p:nvSpPr>
        <p:spPr/>
        <p:txBody>
          <a:bodyPr/>
          <a:lstStyle/>
          <a:p>
            <a:fld id="{0BCB5717-F40D-40FD-A89A-4FCE9E3A692C}" type="slidenum">
              <a:rPr lang="en-US" smtClean="0"/>
              <a:t>4</a:t>
            </a:fld>
            <a:endParaRPr lang="en-US"/>
          </a:p>
        </p:txBody>
      </p:sp>
      <p:pic>
        <p:nvPicPr>
          <p:cNvPr id="5" name="Picture 4">
            <a:extLst>
              <a:ext uri="{FF2B5EF4-FFF2-40B4-BE49-F238E27FC236}">
                <a16:creationId xmlns:a16="http://schemas.microsoft.com/office/drawing/2014/main" id="{E3559DE5-1788-2FDE-E368-01603515198D}"/>
              </a:ext>
            </a:extLst>
          </p:cNvPr>
          <p:cNvPicPr>
            <a:picLocks noChangeAspect="1"/>
          </p:cNvPicPr>
          <p:nvPr/>
        </p:nvPicPr>
        <p:blipFill>
          <a:blip r:embed="rId2"/>
          <a:stretch>
            <a:fillRect/>
          </a:stretch>
        </p:blipFill>
        <p:spPr>
          <a:xfrm>
            <a:off x="112455" y="3713589"/>
            <a:ext cx="2491956" cy="2446232"/>
          </a:xfrm>
          <a:prstGeom prst="rect">
            <a:avLst/>
          </a:prstGeom>
        </p:spPr>
      </p:pic>
      <p:pic>
        <p:nvPicPr>
          <p:cNvPr id="6" name="Picture 5">
            <a:extLst>
              <a:ext uri="{FF2B5EF4-FFF2-40B4-BE49-F238E27FC236}">
                <a16:creationId xmlns:a16="http://schemas.microsoft.com/office/drawing/2014/main" id="{8CC0EA05-9ED2-FE48-6C7B-E21C74FF4755}"/>
              </a:ext>
            </a:extLst>
          </p:cNvPr>
          <p:cNvPicPr>
            <a:picLocks noChangeAspect="1"/>
          </p:cNvPicPr>
          <p:nvPr/>
        </p:nvPicPr>
        <p:blipFill>
          <a:blip r:embed="rId3"/>
          <a:stretch>
            <a:fillRect/>
          </a:stretch>
        </p:blipFill>
        <p:spPr>
          <a:xfrm>
            <a:off x="2528413" y="3705968"/>
            <a:ext cx="2514818" cy="2453853"/>
          </a:xfrm>
          <a:prstGeom prst="rect">
            <a:avLst/>
          </a:prstGeom>
        </p:spPr>
      </p:pic>
      <p:pic>
        <p:nvPicPr>
          <p:cNvPr id="11" name="Picture 10">
            <a:extLst>
              <a:ext uri="{FF2B5EF4-FFF2-40B4-BE49-F238E27FC236}">
                <a16:creationId xmlns:a16="http://schemas.microsoft.com/office/drawing/2014/main" id="{965A3ECF-764A-56D7-A295-E4A46E684416}"/>
              </a:ext>
            </a:extLst>
          </p:cNvPr>
          <p:cNvPicPr>
            <a:picLocks noChangeAspect="1"/>
          </p:cNvPicPr>
          <p:nvPr/>
        </p:nvPicPr>
        <p:blipFill>
          <a:blip r:embed="rId4"/>
          <a:stretch>
            <a:fillRect/>
          </a:stretch>
        </p:blipFill>
        <p:spPr>
          <a:xfrm>
            <a:off x="9564086" y="3640432"/>
            <a:ext cx="2499577" cy="2499577"/>
          </a:xfrm>
          <a:prstGeom prst="rect">
            <a:avLst/>
          </a:prstGeom>
        </p:spPr>
      </p:pic>
      <p:pic>
        <p:nvPicPr>
          <p:cNvPr id="10" name="Picture 9">
            <a:extLst>
              <a:ext uri="{FF2B5EF4-FFF2-40B4-BE49-F238E27FC236}">
                <a16:creationId xmlns:a16="http://schemas.microsoft.com/office/drawing/2014/main" id="{DD6D7EFF-DD54-06CC-2EBD-26B652D19875}"/>
              </a:ext>
            </a:extLst>
          </p:cNvPr>
          <p:cNvPicPr>
            <a:picLocks noChangeAspect="1"/>
          </p:cNvPicPr>
          <p:nvPr/>
        </p:nvPicPr>
        <p:blipFill>
          <a:blip r:embed="rId5"/>
          <a:stretch>
            <a:fillRect/>
          </a:stretch>
        </p:blipFill>
        <p:spPr>
          <a:xfrm>
            <a:off x="7393805" y="3680244"/>
            <a:ext cx="2484335" cy="2491956"/>
          </a:xfrm>
          <a:prstGeom prst="rect">
            <a:avLst/>
          </a:prstGeom>
        </p:spPr>
      </p:pic>
      <p:pic>
        <p:nvPicPr>
          <p:cNvPr id="7" name="Picture 6">
            <a:extLst>
              <a:ext uri="{FF2B5EF4-FFF2-40B4-BE49-F238E27FC236}">
                <a16:creationId xmlns:a16="http://schemas.microsoft.com/office/drawing/2014/main" id="{29999056-5834-F2C5-128B-B066FCC51172}"/>
              </a:ext>
            </a:extLst>
          </p:cNvPr>
          <p:cNvPicPr>
            <a:picLocks noChangeAspect="1"/>
          </p:cNvPicPr>
          <p:nvPr/>
        </p:nvPicPr>
        <p:blipFill>
          <a:blip r:embed="rId6"/>
          <a:stretch>
            <a:fillRect/>
          </a:stretch>
        </p:blipFill>
        <p:spPr>
          <a:xfrm>
            <a:off x="5196688" y="3699295"/>
            <a:ext cx="2476715" cy="2453853"/>
          </a:xfrm>
          <a:prstGeom prst="rect">
            <a:avLst/>
          </a:prstGeom>
        </p:spPr>
      </p:pic>
    </p:spTree>
    <p:extLst>
      <p:ext uri="{BB962C8B-B14F-4D97-AF65-F5344CB8AC3E}">
        <p14:creationId xmlns:p14="http://schemas.microsoft.com/office/powerpoint/2010/main" val="4180253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ECF69-5E3F-C66A-CF2A-0B2BC87B5C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917B89-283E-5B3F-9E63-083578082748}"/>
              </a:ext>
            </a:extLst>
          </p:cNvPr>
          <p:cNvSpPr>
            <a:spLocks noGrp="1"/>
          </p:cNvSpPr>
          <p:nvPr>
            <p:ph type="title"/>
          </p:nvPr>
        </p:nvSpPr>
        <p:spPr/>
        <p:txBody>
          <a:bodyPr/>
          <a:lstStyle/>
          <a:p>
            <a:r>
              <a:rPr lang="en-US" dirty="0"/>
              <a:t>Topics covered</a:t>
            </a:r>
          </a:p>
        </p:txBody>
      </p:sp>
      <p:sp>
        <p:nvSpPr>
          <p:cNvPr id="3" name="Content Placeholder 2">
            <a:extLst>
              <a:ext uri="{FF2B5EF4-FFF2-40B4-BE49-F238E27FC236}">
                <a16:creationId xmlns:a16="http://schemas.microsoft.com/office/drawing/2014/main" id="{C29985ED-4733-1B9E-A7EA-D0E32335E24D}"/>
              </a:ext>
            </a:extLst>
          </p:cNvPr>
          <p:cNvSpPr>
            <a:spLocks noGrp="1"/>
          </p:cNvSpPr>
          <p:nvPr>
            <p:ph idx="1"/>
          </p:nvPr>
        </p:nvSpPr>
        <p:spPr/>
        <p:txBody>
          <a:bodyPr/>
          <a:lstStyle/>
          <a:p>
            <a:r>
              <a:rPr lang="en-US" dirty="0"/>
              <a:t>Smoothing filters</a:t>
            </a:r>
          </a:p>
          <a:p>
            <a:r>
              <a:rPr lang="en-US" dirty="0"/>
              <a:t>Sharpening filters</a:t>
            </a:r>
          </a:p>
          <a:p>
            <a:r>
              <a:rPr lang="en-US" dirty="0"/>
              <a:t>Edge detection filters: Sobel, Prewitt, Canny</a:t>
            </a:r>
          </a:p>
          <a:p>
            <a:r>
              <a:rPr lang="en-US" dirty="0"/>
              <a:t>Morphological filters</a:t>
            </a:r>
          </a:p>
          <a:p>
            <a:r>
              <a:rPr lang="en-US" dirty="0"/>
              <a:t>Video filtering</a:t>
            </a:r>
          </a:p>
          <a:p>
            <a:r>
              <a:rPr lang="en-US" dirty="0"/>
              <a:t>Image Super-resolution: SISR, MISR</a:t>
            </a:r>
          </a:p>
          <a:p>
            <a:r>
              <a:rPr lang="en-US" dirty="0"/>
              <a:t>Video Super-resolution: SFVSR, MFVSR</a:t>
            </a:r>
          </a:p>
          <a:p>
            <a:r>
              <a:rPr lang="en-US" dirty="0"/>
              <a:t>Applications</a:t>
            </a:r>
          </a:p>
          <a:p>
            <a:endParaRPr lang="en-US" dirty="0"/>
          </a:p>
          <a:p>
            <a:endParaRPr lang="en-US" dirty="0"/>
          </a:p>
        </p:txBody>
      </p:sp>
      <p:sp>
        <p:nvSpPr>
          <p:cNvPr id="4" name="Slide Number Placeholder 3">
            <a:extLst>
              <a:ext uri="{FF2B5EF4-FFF2-40B4-BE49-F238E27FC236}">
                <a16:creationId xmlns:a16="http://schemas.microsoft.com/office/drawing/2014/main" id="{493D57A4-8CA7-31EA-E9EE-624B41E195BF}"/>
              </a:ext>
            </a:extLst>
          </p:cNvPr>
          <p:cNvSpPr>
            <a:spLocks noGrp="1"/>
          </p:cNvSpPr>
          <p:nvPr>
            <p:ph type="sldNum" sz="quarter" idx="12"/>
          </p:nvPr>
        </p:nvSpPr>
        <p:spPr/>
        <p:txBody>
          <a:bodyPr/>
          <a:lstStyle/>
          <a:p>
            <a:fld id="{0BCB5717-F40D-40FD-A89A-4FCE9E3A692C}" type="slidenum">
              <a:rPr lang="en-US" smtClean="0"/>
              <a:t>5</a:t>
            </a:fld>
            <a:endParaRPr lang="en-US"/>
          </a:p>
        </p:txBody>
      </p:sp>
      <p:pic>
        <p:nvPicPr>
          <p:cNvPr id="5" name="Picture 4">
            <a:extLst>
              <a:ext uri="{FF2B5EF4-FFF2-40B4-BE49-F238E27FC236}">
                <a16:creationId xmlns:a16="http://schemas.microsoft.com/office/drawing/2014/main" id="{E274A219-6B55-8C3D-E7D0-F34760A79108}"/>
              </a:ext>
            </a:extLst>
          </p:cNvPr>
          <p:cNvPicPr>
            <a:picLocks noChangeAspect="1"/>
          </p:cNvPicPr>
          <p:nvPr/>
        </p:nvPicPr>
        <p:blipFill>
          <a:blip r:embed="rId2"/>
          <a:stretch>
            <a:fillRect/>
          </a:stretch>
        </p:blipFill>
        <p:spPr>
          <a:xfrm>
            <a:off x="8735345" y="1284081"/>
            <a:ext cx="2575783" cy="2491956"/>
          </a:xfrm>
          <a:prstGeom prst="rect">
            <a:avLst/>
          </a:prstGeom>
        </p:spPr>
      </p:pic>
      <p:pic>
        <p:nvPicPr>
          <p:cNvPr id="6" name="Picture 5">
            <a:extLst>
              <a:ext uri="{FF2B5EF4-FFF2-40B4-BE49-F238E27FC236}">
                <a16:creationId xmlns:a16="http://schemas.microsoft.com/office/drawing/2014/main" id="{AFC2DB67-2C06-4603-D874-9BD242C1ED91}"/>
              </a:ext>
            </a:extLst>
          </p:cNvPr>
          <p:cNvPicPr>
            <a:picLocks noChangeAspect="1"/>
          </p:cNvPicPr>
          <p:nvPr/>
        </p:nvPicPr>
        <p:blipFill>
          <a:blip r:embed="rId3"/>
          <a:stretch>
            <a:fillRect/>
          </a:stretch>
        </p:blipFill>
        <p:spPr>
          <a:xfrm>
            <a:off x="8720103" y="3881412"/>
            <a:ext cx="2591025" cy="2491956"/>
          </a:xfrm>
          <a:prstGeom prst="rect">
            <a:avLst/>
          </a:prstGeom>
        </p:spPr>
      </p:pic>
    </p:spTree>
    <p:extLst>
      <p:ext uri="{BB962C8B-B14F-4D97-AF65-F5344CB8AC3E}">
        <p14:creationId xmlns:p14="http://schemas.microsoft.com/office/powerpoint/2010/main" val="1136641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48DC4-4982-E60F-3114-82AE0912895A}"/>
              </a:ext>
            </a:extLst>
          </p:cNvPr>
          <p:cNvSpPr>
            <a:spLocks noGrp="1"/>
          </p:cNvSpPr>
          <p:nvPr>
            <p:ph type="title"/>
          </p:nvPr>
        </p:nvSpPr>
        <p:spPr/>
        <p:txBody>
          <a:bodyPr/>
          <a:lstStyle/>
          <a:p>
            <a:r>
              <a:rPr lang="en-US" dirty="0"/>
              <a:t>Image Features and Classification using AI/ML</a:t>
            </a:r>
          </a:p>
        </p:txBody>
      </p:sp>
      <p:sp>
        <p:nvSpPr>
          <p:cNvPr id="3" name="Content Placeholder 2">
            <a:extLst>
              <a:ext uri="{FF2B5EF4-FFF2-40B4-BE49-F238E27FC236}">
                <a16:creationId xmlns:a16="http://schemas.microsoft.com/office/drawing/2014/main" id="{77A02EC9-EB34-4857-EA6B-52B3100FE817}"/>
              </a:ext>
            </a:extLst>
          </p:cNvPr>
          <p:cNvSpPr>
            <a:spLocks noGrp="1"/>
          </p:cNvSpPr>
          <p:nvPr>
            <p:ph idx="1"/>
          </p:nvPr>
        </p:nvSpPr>
        <p:spPr/>
        <p:txBody>
          <a:bodyPr/>
          <a:lstStyle/>
          <a:p>
            <a:r>
              <a:rPr lang="en-US" dirty="0"/>
              <a:t>This module focuses on feature extraction and image classification using artificial intelligence and machine learning algorithms. Participants learn about popular feature descriptors, such as Histogram of Oriented Gradients (HOG), Scale-Invariant Feature Transform (SIFT), and Convolutional Neural Networks (CNNs).</a:t>
            </a:r>
          </a:p>
        </p:txBody>
      </p:sp>
      <p:sp>
        <p:nvSpPr>
          <p:cNvPr id="4" name="Slide Number Placeholder 3">
            <a:extLst>
              <a:ext uri="{FF2B5EF4-FFF2-40B4-BE49-F238E27FC236}">
                <a16:creationId xmlns:a16="http://schemas.microsoft.com/office/drawing/2014/main" id="{C390601A-F648-D774-B29E-29FA408775A4}"/>
              </a:ext>
            </a:extLst>
          </p:cNvPr>
          <p:cNvSpPr>
            <a:spLocks noGrp="1"/>
          </p:cNvSpPr>
          <p:nvPr>
            <p:ph type="sldNum" sz="quarter" idx="12"/>
          </p:nvPr>
        </p:nvSpPr>
        <p:spPr/>
        <p:txBody>
          <a:bodyPr/>
          <a:lstStyle/>
          <a:p>
            <a:fld id="{0BCB5717-F40D-40FD-A89A-4FCE9E3A692C}" type="slidenum">
              <a:rPr lang="en-US" smtClean="0"/>
              <a:t>6</a:t>
            </a:fld>
            <a:endParaRPr lang="en-US"/>
          </a:p>
        </p:txBody>
      </p:sp>
      <p:pic>
        <p:nvPicPr>
          <p:cNvPr id="5" name="Picture 4">
            <a:extLst>
              <a:ext uri="{FF2B5EF4-FFF2-40B4-BE49-F238E27FC236}">
                <a16:creationId xmlns:a16="http://schemas.microsoft.com/office/drawing/2014/main" id="{33BE07FB-5178-8B1B-B45E-6A9796BFDAAE}"/>
              </a:ext>
            </a:extLst>
          </p:cNvPr>
          <p:cNvPicPr>
            <a:picLocks noChangeAspect="1"/>
          </p:cNvPicPr>
          <p:nvPr/>
        </p:nvPicPr>
        <p:blipFill>
          <a:blip r:embed="rId2"/>
          <a:stretch>
            <a:fillRect/>
          </a:stretch>
        </p:blipFill>
        <p:spPr>
          <a:xfrm>
            <a:off x="8795511" y="5116061"/>
            <a:ext cx="1583200" cy="1083571"/>
          </a:xfrm>
          <a:prstGeom prst="rect">
            <a:avLst/>
          </a:prstGeom>
        </p:spPr>
      </p:pic>
      <p:pic>
        <p:nvPicPr>
          <p:cNvPr id="6" name="Picture 5">
            <a:extLst>
              <a:ext uri="{FF2B5EF4-FFF2-40B4-BE49-F238E27FC236}">
                <a16:creationId xmlns:a16="http://schemas.microsoft.com/office/drawing/2014/main" id="{CDB23BD5-1F87-7378-5DE3-D3FB3CDDFDBC}"/>
              </a:ext>
            </a:extLst>
          </p:cNvPr>
          <p:cNvPicPr>
            <a:picLocks noChangeAspect="1"/>
          </p:cNvPicPr>
          <p:nvPr/>
        </p:nvPicPr>
        <p:blipFill>
          <a:blip r:embed="rId3"/>
          <a:stretch>
            <a:fillRect/>
          </a:stretch>
        </p:blipFill>
        <p:spPr>
          <a:xfrm>
            <a:off x="8721203" y="3511949"/>
            <a:ext cx="3125199" cy="1609344"/>
          </a:xfrm>
          <a:prstGeom prst="rect">
            <a:avLst/>
          </a:prstGeom>
        </p:spPr>
      </p:pic>
      <p:pic>
        <p:nvPicPr>
          <p:cNvPr id="7" name="Picture 6">
            <a:extLst>
              <a:ext uri="{FF2B5EF4-FFF2-40B4-BE49-F238E27FC236}">
                <a16:creationId xmlns:a16="http://schemas.microsoft.com/office/drawing/2014/main" id="{CACC761F-2C1A-C636-9D5D-5A5D37E4DD65}"/>
              </a:ext>
            </a:extLst>
          </p:cNvPr>
          <p:cNvPicPr>
            <a:picLocks noChangeAspect="1"/>
          </p:cNvPicPr>
          <p:nvPr/>
        </p:nvPicPr>
        <p:blipFill>
          <a:blip r:embed="rId4"/>
          <a:stretch>
            <a:fillRect/>
          </a:stretch>
        </p:blipFill>
        <p:spPr>
          <a:xfrm>
            <a:off x="6003601" y="3714430"/>
            <a:ext cx="2499577" cy="2491956"/>
          </a:xfrm>
          <a:prstGeom prst="rect">
            <a:avLst/>
          </a:prstGeom>
        </p:spPr>
      </p:pic>
      <p:pic>
        <p:nvPicPr>
          <p:cNvPr id="8" name="Picture 7">
            <a:extLst>
              <a:ext uri="{FF2B5EF4-FFF2-40B4-BE49-F238E27FC236}">
                <a16:creationId xmlns:a16="http://schemas.microsoft.com/office/drawing/2014/main" id="{F9279333-53AB-654D-5712-54C266F0E30E}"/>
              </a:ext>
            </a:extLst>
          </p:cNvPr>
          <p:cNvPicPr>
            <a:picLocks noChangeAspect="1"/>
          </p:cNvPicPr>
          <p:nvPr/>
        </p:nvPicPr>
        <p:blipFill>
          <a:blip r:embed="rId5"/>
          <a:stretch>
            <a:fillRect/>
          </a:stretch>
        </p:blipFill>
        <p:spPr>
          <a:xfrm>
            <a:off x="802802" y="3700055"/>
            <a:ext cx="2522439" cy="2499577"/>
          </a:xfrm>
          <a:prstGeom prst="rect">
            <a:avLst/>
          </a:prstGeom>
        </p:spPr>
      </p:pic>
      <p:pic>
        <p:nvPicPr>
          <p:cNvPr id="9" name="Picture 8">
            <a:extLst>
              <a:ext uri="{FF2B5EF4-FFF2-40B4-BE49-F238E27FC236}">
                <a16:creationId xmlns:a16="http://schemas.microsoft.com/office/drawing/2014/main" id="{83F729DE-412F-C589-5A9C-A6334D189273}"/>
              </a:ext>
            </a:extLst>
          </p:cNvPr>
          <p:cNvPicPr>
            <a:picLocks noChangeAspect="1"/>
          </p:cNvPicPr>
          <p:nvPr/>
        </p:nvPicPr>
        <p:blipFill>
          <a:blip r:embed="rId6"/>
          <a:stretch>
            <a:fillRect/>
          </a:stretch>
        </p:blipFill>
        <p:spPr>
          <a:xfrm>
            <a:off x="3379755" y="3686665"/>
            <a:ext cx="2491956" cy="2491956"/>
          </a:xfrm>
          <a:prstGeom prst="rect">
            <a:avLst/>
          </a:prstGeom>
        </p:spPr>
      </p:pic>
    </p:spTree>
    <p:extLst>
      <p:ext uri="{BB962C8B-B14F-4D97-AF65-F5344CB8AC3E}">
        <p14:creationId xmlns:p14="http://schemas.microsoft.com/office/powerpoint/2010/main" val="179963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AE6F2-AEEF-419B-5D56-D9CDB5CC5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CEAB87-3C22-AB93-779B-06F7E0E4D0F5}"/>
              </a:ext>
            </a:extLst>
          </p:cNvPr>
          <p:cNvSpPr>
            <a:spLocks noGrp="1"/>
          </p:cNvSpPr>
          <p:nvPr>
            <p:ph type="title"/>
          </p:nvPr>
        </p:nvSpPr>
        <p:spPr/>
        <p:txBody>
          <a:bodyPr/>
          <a:lstStyle/>
          <a:p>
            <a:r>
              <a:rPr lang="en-US" dirty="0"/>
              <a:t>Topics covered</a:t>
            </a:r>
          </a:p>
        </p:txBody>
      </p:sp>
      <p:sp>
        <p:nvSpPr>
          <p:cNvPr id="3" name="Content Placeholder 2">
            <a:extLst>
              <a:ext uri="{FF2B5EF4-FFF2-40B4-BE49-F238E27FC236}">
                <a16:creationId xmlns:a16="http://schemas.microsoft.com/office/drawing/2014/main" id="{D9893B1B-049F-6DE9-89E4-753A61B0C8DC}"/>
              </a:ext>
            </a:extLst>
          </p:cNvPr>
          <p:cNvSpPr>
            <a:spLocks noGrp="1"/>
          </p:cNvSpPr>
          <p:nvPr>
            <p:ph idx="1"/>
          </p:nvPr>
        </p:nvSpPr>
        <p:spPr>
          <a:xfrm>
            <a:off x="1069848" y="2121407"/>
            <a:ext cx="10058400" cy="4391687"/>
          </a:xfrm>
        </p:spPr>
        <p:txBody>
          <a:bodyPr>
            <a:normAutofit/>
          </a:bodyPr>
          <a:lstStyle/>
          <a:p>
            <a:r>
              <a:rPr lang="en-US" dirty="0"/>
              <a:t>Image Feature extraction</a:t>
            </a:r>
          </a:p>
          <a:p>
            <a:pPr lvl="1"/>
            <a:r>
              <a:rPr lang="en-US" dirty="0"/>
              <a:t>Traditional Methods:</a:t>
            </a:r>
          </a:p>
          <a:p>
            <a:pPr lvl="2"/>
            <a:r>
              <a:rPr lang="en-US" dirty="0"/>
              <a:t>Histogram of Oriented Gradients (HOG), </a:t>
            </a:r>
          </a:p>
          <a:p>
            <a:pPr lvl="2"/>
            <a:r>
              <a:rPr lang="en-US" dirty="0"/>
              <a:t>Scale-Invariant Feature Transform (SIFT), </a:t>
            </a:r>
          </a:p>
          <a:p>
            <a:pPr lvl="2"/>
            <a:r>
              <a:rPr lang="en-US" dirty="0"/>
              <a:t>Speeded-Up Robust Features (SURF), and </a:t>
            </a:r>
          </a:p>
          <a:p>
            <a:pPr lvl="2"/>
            <a:r>
              <a:rPr lang="en-US" dirty="0"/>
              <a:t>Local Binary Patterns (LBP).</a:t>
            </a:r>
          </a:p>
          <a:p>
            <a:pPr lvl="1"/>
            <a:r>
              <a:rPr lang="en-US" dirty="0"/>
              <a:t>Deep Learning-based Methods: CNN</a:t>
            </a:r>
          </a:p>
          <a:p>
            <a:r>
              <a:rPr lang="en-US" dirty="0"/>
              <a:t>Feature Representation</a:t>
            </a:r>
          </a:p>
          <a:p>
            <a:r>
              <a:rPr lang="en-US" dirty="0"/>
              <a:t>Machine Learning Model Training</a:t>
            </a:r>
          </a:p>
          <a:p>
            <a:r>
              <a:rPr lang="en-US" dirty="0"/>
              <a:t>Image Classification</a:t>
            </a:r>
          </a:p>
          <a:p>
            <a:r>
              <a:rPr lang="en-US" dirty="0"/>
              <a:t>Evaluation and Validation</a:t>
            </a:r>
          </a:p>
          <a:p>
            <a:r>
              <a:rPr lang="en-US" dirty="0"/>
              <a:t>Deployment, Testing, and feedback</a:t>
            </a:r>
          </a:p>
        </p:txBody>
      </p:sp>
      <p:sp>
        <p:nvSpPr>
          <p:cNvPr id="4" name="Slide Number Placeholder 3">
            <a:extLst>
              <a:ext uri="{FF2B5EF4-FFF2-40B4-BE49-F238E27FC236}">
                <a16:creationId xmlns:a16="http://schemas.microsoft.com/office/drawing/2014/main" id="{1415C31C-AD63-114D-0D7D-11AEE36B7762}"/>
              </a:ext>
            </a:extLst>
          </p:cNvPr>
          <p:cNvSpPr>
            <a:spLocks noGrp="1"/>
          </p:cNvSpPr>
          <p:nvPr>
            <p:ph type="sldNum" sz="quarter" idx="12"/>
          </p:nvPr>
        </p:nvSpPr>
        <p:spPr/>
        <p:txBody>
          <a:bodyPr/>
          <a:lstStyle/>
          <a:p>
            <a:fld id="{0BCB5717-F40D-40FD-A89A-4FCE9E3A692C}" type="slidenum">
              <a:rPr lang="en-US" smtClean="0"/>
              <a:t>7</a:t>
            </a:fld>
            <a:endParaRPr lang="en-US"/>
          </a:p>
        </p:txBody>
      </p:sp>
    </p:spTree>
    <p:extLst>
      <p:ext uri="{BB962C8B-B14F-4D97-AF65-F5344CB8AC3E}">
        <p14:creationId xmlns:p14="http://schemas.microsoft.com/office/powerpoint/2010/main" val="2221802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051A-D318-83A2-F09F-1689763B349D}"/>
              </a:ext>
            </a:extLst>
          </p:cNvPr>
          <p:cNvSpPr>
            <a:spLocks noGrp="1"/>
          </p:cNvSpPr>
          <p:nvPr>
            <p:ph type="title"/>
          </p:nvPr>
        </p:nvSpPr>
        <p:spPr/>
        <p:txBody>
          <a:bodyPr>
            <a:normAutofit/>
          </a:bodyPr>
          <a:lstStyle/>
          <a:p>
            <a:r>
              <a:rPr lang="en-US" dirty="0"/>
              <a:t>Image Transformation and Registration Techniques</a:t>
            </a:r>
          </a:p>
        </p:txBody>
      </p:sp>
      <p:sp>
        <p:nvSpPr>
          <p:cNvPr id="3" name="Content Placeholder 2">
            <a:extLst>
              <a:ext uri="{FF2B5EF4-FFF2-40B4-BE49-F238E27FC236}">
                <a16:creationId xmlns:a16="http://schemas.microsoft.com/office/drawing/2014/main" id="{B34AD895-2B2F-1328-2E6E-28212A586466}"/>
              </a:ext>
            </a:extLst>
          </p:cNvPr>
          <p:cNvSpPr>
            <a:spLocks noGrp="1"/>
          </p:cNvSpPr>
          <p:nvPr>
            <p:ph idx="1"/>
          </p:nvPr>
        </p:nvSpPr>
        <p:spPr/>
        <p:txBody>
          <a:bodyPr/>
          <a:lstStyle/>
          <a:p>
            <a:r>
              <a:rPr lang="en-US" dirty="0"/>
              <a:t>Participants explore image registration techniques for aligning images from different sources or modalities. They learn about geometric transformations, point-based and intensity-based registration methods, and their applications in medical imaging, remote sensing, and computer-aided design.</a:t>
            </a:r>
          </a:p>
        </p:txBody>
      </p:sp>
      <p:sp>
        <p:nvSpPr>
          <p:cNvPr id="4" name="Slide Number Placeholder 3">
            <a:extLst>
              <a:ext uri="{FF2B5EF4-FFF2-40B4-BE49-F238E27FC236}">
                <a16:creationId xmlns:a16="http://schemas.microsoft.com/office/drawing/2014/main" id="{7440D017-4760-615C-E4C6-243C844356E5}"/>
              </a:ext>
            </a:extLst>
          </p:cNvPr>
          <p:cNvSpPr>
            <a:spLocks noGrp="1"/>
          </p:cNvSpPr>
          <p:nvPr>
            <p:ph type="sldNum" sz="quarter" idx="12"/>
          </p:nvPr>
        </p:nvSpPr>
        <p:spPr/>
        <p:txBody>
          <a:bodyPr/>
          <a:lstStyle/>
          <a:p>
            <a:fld id="{0BCB5717-F40D-40FD-A89A-4FCE9E3A692C}" type="slidenum">
              <a:rPr lang="en-US" smtClean="0"/>
              <a:t>8</a:t>
            </a:fld>
            <a:endParaRPr lang="en-US"/>
          </a:p>
        </p:txBody>
      </p:sp>
      <p:pic>
        <p:nvPicPr>
          <p:cNvPr id="5" name="Picture 4">
            <a:extLst>
              <a:ext uri="{FF2B5EF4-FFF2-40B4-BE49-F238E27FC236}">
                <a16:creationId xmlns:a16="http://schemas.microsoft.com/office/drawing/2014/main" id="{16DCCA36-579A-57D5-7298-63ECF5B757B1}"/>
              </a:ext>
            </a:extLst>
          </p:cNvPr>
          <p:cNvPicPr>
            <a:picLocks noChangeAspect="1"/>
          </p:cNvPicPr>
          <p:nvPr/>
        </p:nvPicPr>
        <p:blipFill>
          <a:blip r:embed="rId2"/>
          <a:stretch>
            <a:fillRect/>
          </a:stretch>
        </p:blipFill>
        <p:spPr>
          <a:xfrm>
            <a:off x="600286" y="3891522"/>
            <a:ext cx="2384096" cy="1803426"/>
          </a:xfrm>
          <a:prstGeom prst="rect">
            <a:avLst/>
          </a:prstGeom>
        </p:spPr>
      </p:pic>
      <p:pic>
        <p:nvPicPr>
          <p:cNvPr id="6" name="Picture 5">
            <a:extLst>
              <a:ext uri="{FF2B5EF4-FFF2-40B4-BE49-F238E27FC236}">
                <a16:creationId xmlns:a16="http://schemas.microsoft.com/office/drawing/2014/main" id="{D538E747-214D-9470-FCF7-393F4913F075}"/>
              </a:ext>
            </a:extLst>
          </p:cNvPr>
          <p:cNvPicPr>
            <a:picLocks noChangeAspect="1"/>
          </p:cNvPicPr>
          <p:nvPr/>
        </p:nvPicPr>
        <p:blipFill>
          <a:blip r:embed="rId3"/>
          <a:stretch>
            <a:fillRect/>
          </a:stretch>
        </p:blipFill>
        <p:spPr>
          <a:xfrm>
            <a:off x="2984382" y="3907595"/>
            <a:ext cx="2339543" cy="1814785"/>
          </a:xfrm>
          <a:prstGeom prst="rect">
            <a:avLst/>
          </a:prstGeom>
        </p:spPr>
      </p:pic>
      <p:pic>
        <p:nvPicPr>
          <p:cNvPr id="7" name="Picture 6">
            <a:extLst>
              <a:ext uri="{FF2B5EF4-FFF2-40B4-BE49-F238E27FC236}">
                <a16:creationId xmlns:a16="http://schemas.microsoft.com/office/drawing/2014/main" id="{037D012E-1186-B2C1-B65F-655EAE194058}"/>
              </a:ext>
            </a:extLst>
          </p:cNvPr>
          <p:cNvPicPr>
            <a:picLocks noChangeAspect="1"/>
          </p:cNvPicPr>
          <p:nvPr/>
        </p:nvPicPr>
        <p:blipFill>
          <a:blip r:embed="rId4"/>
          <a:stretch>
            <a:fillRect/>
          </a:stretch>
        </p:blipFill>
        <p:spPr>
          <a:xfrm>
            <a:off x="5349857" y="3911877"/>
            <a:ext cx="2384096" cy="1838205"/>
          </a:xfrm>
          <a:prstGeom prst="rect">
            <a:avLst/>
          </a:prstGeom>
        </p:spPr>
      </p:pic>
      <p:pic>
        <p:nvPicPr>
          <p:cNvPr id="8" name="Picture 7">
            <a:extLst>
              <a:ext uri="{FF2B5EF4-FFF2-40B4-BE49-F238E27FC236}">
                <a16:creationId xmlns:a16="http://schemas.microsoft.com/office/drawing/2014/main" id="{B8F9BB9D-E3E8-F18B-3CB5-D33E8F33F91C}"/>
              </a:ext>
            </a:extLst>
          </p:cNvPr>
          <p:cNvPicPr>
            <a:picLocks noChangeAspect="1"/>
          </p:cNvPicPr>
          <p:nvPr/>
        </p:nvPicPr>
        <p:blipFill>
          <a:blip r:embed="rId5"/>
          <a:stretch>
            <a:fillRect/>
          </a:stretch>
        </p:blipFill>
        <p:spPr>
          <a:xfrm>
            <a:off x="7630865" y="3962729"/>
            <a:ext cx="1703789" cy="1814785"/>
          </a:xfrm>
          <a:prstGeom prst="rect">
            <a:avLst/>
          </a:prstGeom>
        </p:spPr>
      </p:pic>
      <p:pic>
        <p:nvPicPr>
          <p:cNvPr id="9" name="Picture 8">
            <a:extLst>
              <a:ext uri="{FF2B5EF4-FFF2-40B4-BE49-F238E27FC236}">
                <a16:creationId xmlns:a16="http://schemas.microsoft.com/office/drawing/2014/main" id="{CCC87FCE-1EDD-EDBB-0AEC-4A97E477C880}"/>
              </a:ext>
            </a:extLst>
          </p:cNvPr>
          <p:cNvPicPr>
            <a:picLocks noChangeAspect="1"/>
          </p:cNvPicPr>
          <p:nvPr/>
        </p:nvPicPr>
        <p:blipFill>
          <a:blip r:embed="rId6"/>
          <a:stretch>
            <a:fillRect/>
          </a:stretch>
        </p:blipFill>
        <p:spPr>
          <a:xfrm>
            <a:off x="9364856" y="3990582"/>
            <a:ext cx="2384096" cy="1807660"/>
          </a:xfrm>
          <a:prstGeom prst="rect">
            <a:avLst/>
          </a:prstGeom>
        </p:spPr>
      </p:pic>
    </p:spTree>
    <p:extLst>
      <p:ext uri="{BB962C8B-B14F-4D97-AF65-F5344CB8AC3E}">
        <p14:creationId xmlns:p14="http://schemas.microsoft.com/office/powerpoint/2010/main" val="2418919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C4D9F-F325-BA98-6423-A73382254E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78CA2D-223F-81B1-B14F-65ABFDBF36D3}"/>
              </a:ext>
            </a:extLst>
          </p:cNvPr>
          <p:cNvSpPr>
            <a:spLocks noGrp="1"/>
          </p:cNvSpPr>
          <p:nvPr>
            <p:ph type="title"/>
          </p:nvPr>
        </p:nvSpPr>
        <p:spPr/>
        <p:txBody>
          <a:bodyPr/>
          <a:lstStyle/>
          <a:p>
            <a:r>
              <a:rPr lang="en-US" dirty="0"/>
              <a:t>Topics covered</a:t>
            </a:r>
          </a:p>
        </p:txBody>
      </p:sp>
      <p:sp>
        <p:nvSpPr>
          <p:cNvPr id="3" name="Content Placeholder 2">
            <a:extLst>
              <a:ext uri="{FF2B5EF4-FFF2-40B4-BE49-F238E27FC236}">
                <a16:creationId xmlns:a16="http://schemas.microsoft.com/office/drawing/2014/main" id="{55FABA84-BB52-AD0E-A1F7-8BECB5F8AD23}"/>
              </a:ext>
            </a:extLst>
          </p:cNvPr>
          <p:cNvSpPr>
            <a:spLocks noGrp="1"/>
          </p:cNvSpPr>
          <p:nvPr>
            <p:ph idx="1"/>
          </p:nvPr>
        </p:nvSpPr>
        <p:spPr>
          <a:xfrm>
            <a:off x="1069848" y="2121407"/>
            <a:ext cx="10058400" cy="4391687"/>
          </a:xfrm>
        </p:spPr>
        <p:txBody>
          <a:bodyPr>
            <a:normAutofit/>
          </a:bodyPr>
          <a:lstStyle/>
          <a:p>
            <a:r>
              <a:rPr lang="en-US" dirty="0"/>
              <a:t>Image transformation: </a:t>
            </a:r>
          </a:p>
          <a:p>
            <a:pPr lvl="1"/>
            <a:r>
              <a:rPr lang="en-US" dirty="0"/>
              <a:t>Translation</a:t>
            </a:r>
          </a:p>
          <a:p>
            <a:pPr lvl="1"/>
            <a:r>
              <a:rPr lang="en-US" dirty="0"/>
              <a:t>Rotation</a:t>
            </a:r>
          </a:p>
          <a:p>
            <a:pPr lvl="1"/>
            <a:r>
              <a:rPr lang="en-US" dirty="0"/>
              <a:t>Scaling</a:t>
            </a:r>
          </a:p>
          <a:p>
            <a:pPr lvl="1"/>
            <a:r>
              <a:rPr lang="en-US" dirty="0"/>
              <a:t>Shearing</a:t>
            </a:r>
          </a:p>
          <a:p>
            <a:pPr lvl="1"/>
            <a:r>
              <a:rPr lang="en-US" dirty="0"/>
              <a:t>Affine</a:t>
            </a:r>
          </a:p>
          <a:p>
            <a:pPr lvl="1"/>
            <a:r>
              <a:rPr lang="en-US" dirty="0"/>
              <a:t>Perspective</a:t>
            </a:r>
          </a:p>
          <a:p>
            <a:r>
              <a:rPr lang="en-US" dirty="0"/>
              <a:t>Image registration:</a:t>
            </a:r>
          </a:p>
          <a:p>
            <a:pPr lvl="1"/>
            <a:r>
              <a:rPr lang="en-US" dirty="0"/>
              <a:t>Intensity-based registration</a:t>
            </a:r>
          </a:p>
          <a:p>
            <a:pPr lvl="1"/>
            <a:r>
              <a:rPr lang="en-US" dirty="0"/>
              <a:t>Feature-based registration</a:t>
            </a:r>
          </a:p>
          <a:p>
            <a:r>
              <a:rPr lang="en-US" dirty="0"/>
              <a:t>Applications</a:t>
            </a:r>
          </a:p>
        </p:txBody>
      </p:sp>
      <p:sp>
        <p:nvSpPr>
          <p:cNvPr id="4" name="Slide Number Placeholder 3">
            <a:extLst>
              <a:ext uri="{FF2B5EF4-FFF2-40B4-BE49-F238E27FC236}">
                <a16:creationId xmlns:a16="http://schemas.microsoft.com/office/drawing/2014/main" id="{30B4EECA-061C-E4D6-050D-1A5CB822B65C}"/>
              </a:ext>
            </a:extLst>
          </p:cNvPr>
          <p:cNvSpPr>
            <a:spLocks noGrp="1"/>
          </p:cNvSpPr>
          <p:nvPr>
            <p:ph type="sldNum" sz="quarter" idx="12"/>
          </p:nvPr>
        </p:nvSpPr>
        <p:spPr/>
        <p:txBody>
          <a:bodyPr/>
          <a:lstStyle/>
          <a:p>
            <a:fld id="{0BCB5717-F40D-40FD-A89A-4FCE9E3A692C}" type="slidenum">
              <a:rPr lang="en-US" smtClean="0"/>
              <a:t>9</a:t>
            </a:fld>
            <a:endParaRPr lang="en-US"/>
          </a:p>
        </p:txBody>
      </p:sp>
    </p:spTree>
    <p:extLst>
      <p:ext uri="{BB962C8B-B14F-4D97-AF65-F5344CB8AC3E}">
        <p14:creationId xmlns:p14="http://schemas.microsoft.com/office/powerpoint/2010/main" val="13439863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9210</TotalTime>
  <Words>894</Words>
  <Application>Microsoft Office PowerPoint</Application>
  <PresentationFormat>Widescreen</PresentationFormat>
  <Paragraphs>126</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Rockwell</vt:lpstr>
      <vt:lpstr>Rockwell Condensed</vt:lpstr>
      <vt:lpstr>Wingdings</vt:lpstr>
      <vt:lpstr>Wood Type</vt:lpstr>
      <vt:lpstr>Advances in Computer Vision and Image/Video Processing </vt:lpstr>
      <vt:lpstr>Introduction to Computer Vision and Image/Video Processing</vt:lpstr>
      <vt:lpstr>Topics covered</vt:lpstr>
      <vt:lpstr>Image/Video Filtering and Super-resolution</vt:lpstr>
      <vt:lpstr>Topics covered</vt:lpstr>
      <vt:lpstr>Image Features and Classification using AI/ML</vt:lpstr>
      <vt:lpstr>Topics covered</vt:lpstr>
      <vt:lpstr>Image Transformation and Registration Techniques</vt:lpstr>
      <vt:lpstr>Topics covered</vt:lpstr>
      <vt:lpstr>Image/Video Segmentation</vt:lpstr>
      <vt:lpstr>Topics covered</vt:lpstr>
      <vt:lpstr>Image/Video Quality Assessment</vt:lpstr>
      <vt:lpstr>Topics covered</vt:lpstr>
      <vt:lpstr>Motion Estimation and Advances in Image/Video Compression </vt:lpstr>
      <vt:lpstr>Topics covered</vt:lpstr>
      <vt:lpstr>Future Scope and Career Opportunities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and data structures</dc:title>
  <dc:creator>Tushar Shinde</dc:creator>
  <cp:lastModifiedBy>Tushar Shinde</cp:lastModifiedBy>
  <cp:revision>237</cp:revision>
  <dcterms:created xsi:type="dcterms:W3CDTF">2023-12-27T05:55:34Z</dcterms:created>
  <dcterms:modified xsi:type="dcterms:W3CDTF">2024-03-07T09:14:00Z</dcterms:modified>
</cp:coreProperties>
</file>